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4"/>
  </p:notesMasterIdLst>
  <p:sldIdLst>
    <p:sldId id="269" r:id="rId2"/>
    <p:sldId id="293" r:id="rId3"/>
    <p:sldId id="271" r:id="rId4"/>
    <p:sldId id="272" r:id="rId5"/>
    <p:sldId id="273" r:id="rId6"/>
    <p:sldId id="280" r:id="rId7"/>
    <p:sldId id="270" r:id="rId8"/>
    <p:sldId id="275" r:id="rId9"/>
    <p:sldId id="279" r:id="rId10"/>
    <p:sldId id="276" r:id="rId11"/>
    <p:sldId id="277" r:id="rId12"/>
    <p:sldId id="281" r:id="rId13"/>
    <p:sldId id="282" r:id="rId14"/>
    <p:sldId id="283" r:id="rId15"/>
    <p:sldId id="286" r:id="rId16"/>
    <p:sldId id="289" r:id="rId17"/>
    <p:sldId id="284" r:id="rId18"/>
    <p:sldId id="258" r:id="rId19"/>
    <p:sldId id="259" r:id="rId20"/>
    <p:sldId id="260" r:id="rId21"/>
    <p:sldId id="264" r:id="rId22"/>
    <p:sldId id="287" r:id="rId23"/>
    <p:sldId id="285" r:id="rId24"/>
    <p:sldId id="267" r:id="rId25"/>
    <p:sldId id="257" r:id="rId26"/>
    <p:sldId id="266" r:id="rId27"/>
    <p:sldId id="268" r:id="rId28"/>
    <p:sldId id="261" r:id="rId29"/>
    <p:sldId id="290" r:id="rId30"/>
    <p:sldId id="291" r:id="rId31"/>
    <p:sldId id="292"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05"/>
    <p:restoredTop sz="92951"/>
  </p:normalViewPr>
  <p:slideViewPr>
    <p:cSldViewPr snapToGrid="0" snapToObjects="1">
      <p:cViewPr varScale="1">
        <p:scale>
          <a:sx n="93" d="100"/>
          <a:sy n="93" d="100"/>
        </p:scale>
        <p:origin x="24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57023-3FB0-A444-B40A-AE35E162527A}"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E5F8C-A2B5-164D-BA5D-B5BD533FCAFD}" type="slidenum">
              <a:rPr lang="en-US" smtClean="0"/>
              <a:t>‹#›</a:t>
            </a:fld>
            <a:endParaRPr lang="en-US"/>
          </a:p>
        </p:txBody>
      </p:sp>
    </p:spTree>
    <p:extLst>
      <p:ext uri="{BB962C8B-B14F-4D97-AF65-F5344CB8AC3E}">
        <p14:creationId xmlns:p14="http://schemas.microsoft.com/office/powerpoint/2010/main" val="3491819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invisiblepeople.tv</a:t>
            </a:r>
            <a:r>
              <a:rPr lang="en-US" dirty="0"/>
              <a:t>/report-warns-climate-change-threatens-affordable-housing/</a:t>
            </a:r>
          </a:p>
        </p:txBody>
      </p:sp>
      <p:sp>
        <p:nvSpPr>
          <p:cNvPr id="4" name="Slide Number Placeholder 3"/>
          <p:cNvSpPr>
            <a:spLocks noGrp="1"/>
          </p:cNvSpPr>
          <p:nvPr>
            <p:ph type="sldNum" sz="quarter" idx="5"/>
          </p:nvPr>
        </p:nvSpPr>
        <p:spPr/>
        <p:txBody>
          <a:bodyPr/>
          <a:lstStyle/>
          <a:p>
            <a:fld id="{350E5F8C-A2B5-164D-BA5D-B5BD533FCAFD}" type="slidenum">
              <a:rPr lang="en-US" smtClean="0"/>
              <a:t>15</a:t>
            </a:fld>
            <a:endParaRPr lang="en-US"/>
          </a:p>
        </p:txBody>
      </p:sp>
    </p:spTree>
    <p:extLst>
      <p:ext uri="{BB962C8B-B14F-4D97-AF65-F5344CB8AC3E}">
        <p14:creationId xmlns:p14="http://schemas.microsoft.com/office/powerpoint/2010/main" val="943420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thefifthestate.com.au</a:t>
            </a:r>
            <a:r>
              <a:rPr lang="en-US" dirty="0"/>
              <a:t>/urbanism/environment/construction-runoff-still-a-major-polluter-of-local-waterways/</a:t>
            </a:r>
          </a:p>
          <a:p>
            <a:r>
              <a:rPr lang="en-US" dirty="0"/>
              <a:t>https://</a:t>
            </a:r>
            <a:r>
              <a:rPr lang="en-US" dirty="0" err="1"/>
              <a:t>www.huffpost.com</a:t>
            </a:r>
            <a:r>
              <a:rPr lang="en-US" dirty="0"/>
              <a:t>/entry/construction-major-pollution-how-we-build-better_n_5ea3464bc5b6f9639814c009</a:t>
            </a:r>
          </a:p>
        </p:txBody>
      </p:sp>
      <p:sp>
        <p:nvSpPr>
          <p:cNvPr id="4" name="Slide Number Placeholder 3"/>
          <p:cNvSpPr>
            <a:spLocks noGrp="1"/>
          </p:cNvSpPr>
          <p:nvPr>
            <p:ph type="sldNum" sz="quarter" idx="5"/>
          </p:nvPr>
        </p:nvSpPr>
        <p:spPr/>
        <p:txBody>
          <a:bodyPr/>
          <a:lstStyle/>
          <a:p>
            <a:fld id="{350E5F8C-A2B5-164D-BA5D-B5BD533FCAFD}" type="slidenum">
              <a:rPr lang="en-US" smtClean="0"/>
              <a:t>27</a:t>
            </a:fld>
            <a:endParaRPr lang="en-US"/>
          </a:p>
        </p:txBody>
      </p:sp>
    </p:spTree>
    <p:extLst>
      <p:ext uri="{BB962C8B-B14F-4D97-AF65-F5344CB8AC3E}">
        <p14:creationId xmlns:p14="http://schemas.microsoft.com/office/powerpoint/2010/main" val="287080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E5F8C-A2B5-164D-BA5D-B5BD533FCAFD}" type="slidenum">
              <a:rPr lang="en-US" smtClean="0"/>
              <a:t>28</a:t>
            </a:fld>
            <a:endParaRPr lang="en-US"/>
          </a:p>
        </p:txBody>
      </p:sp>
    </p:spTree>
    <p:extLst>
      <p:ext uri="{BB962C8B-B14F-4D97-AF65-F5344CB8AC3E}">
        <p14:creationId xmlns:p14="http://schemas.microsoft.com/office/powerpoint/2010/main" val="2666101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E5F8C-A2B5-164D-BA5D-B5BD533FCAFD}" type="slidenum">
              <a:rPr lang="en-US" smtClean="0"/>
              <a:t>32</a:t>
            </a:fld>
            <a:endParaRPr lang="en-US"/>
          </a:p>
        </p:txBody>
      </p:sp>
    </p:spTree>
    <p:extLst>
      <p:ext uri="{BB962C8B-B14F-4D97-AF65-F5344CB8AC3E}">
        <p14:creationId xmlns:p14="http://schemas.microsoft.com/office/powerpoint/2010/main" val="374031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invisiblepeople.tv</a:t>
            </a:r>
            <a:r>
              <a:rPr lang="en-US" dirty="0"/>
              <a:t>/report-warns-climate-change-threatens-affordable-housing/</a:t>
            </a:r>
          </a:p>
        </p:txBody>
      </p:sp>
      <p:sp>
        <p:nvSpPr>
          <p:cNvPr id="4" name="Slide Number Placeholder 3"/>
          <p:cNvSpPr>
            <a:spLocks noGrp="1"/>
          </p:cNvSpPr>
          <p:nvPr>
            <p:ph type="sldNum" sz="quarter" idx="5"/>
          </p:nvPr>
        </p:nvSpPr>
        <p:spPr/>
        <p:txBody>
          <a:bodyPr/>
          <a:lstStyle/>
          <a:p>
            <a:fld id="{350E5F8C-A2B5-164D-BA5D-B5BD533FCAFD}" type="slidenum">
              <a:rPr lang="en-US" smtClean="0"/>
              <a:t>16</a:t>
            </a:fld>
            <a:endParaRPr lang="en-US"/>
          </a:p>
        </p:txBody>
      </p:sp>
    </p:spTree>
    <p:extLst>
      <p:ext uri="{BB962C8B-B14F-4D97-AF65-F5344CB8AC3E}">
        <p14:creationId xmlns:p14="http://schemas.microsoft.com/office/powerpoint/2010/main" val="68982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invisiblepeople.tv</a:t>
            </a:r>
            <a:r>
              <a:rPr lang="en-US" dirty="0"/>
              <a:t>/report-warns-climate-change-threatens-affordable-housing/</a:t>
            </a:r>
          </a:p>
        </p:txBody>
      </p:sp>
      <p:sp>
        <p:nvSpPr>
          <p:cNvPr id="4" name="Slide Number Placeholder 3"/>
          <p:cNvSpPr>
            <a:spLocks noGrp="1"/>
          </p:cNvSpPr>
          <p:nvPr>
            <p:ph type="sldNum" sz="quarter" idx="5"/>
          </p:nvPr>
        </p:nvSpPr>
        <p:spPr/>
        <p:txBody>
          <a:bodyPr/>
          <a:lstStyle/>
          <a:p>
            <a:fld id="{350E5F8C-A2B5-164D-BA5D-B5BD533FCAFD}" type="slidenum">
              <a:rPr lang="en-US" smtClean="0"/>
              <a:t>18</a:t>
            </a:fld>
            <a:endParaRPr lang="en-US"/>
          </a:p>
        </p:txBody>
      </p:sp>
    </p:spTree>
    <p:extLst>
      <p:ext uri="{BB962C8B-B14F-4D97-AF65-F5344CB8AC3E}">
        <p14:creationId xmlns:p14="http://schemas.microsoft.com/office/powerpoint/2010/main" val="241834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invisiblepeople.tv</a:t>
            </a:r>
            <a:r>
              <a:rPr lang="en-US" dirty="0"/>
              <a:t>/report-warns-climate-change-threatens-affordable-housing/</a:t>
            </a:r>
          </a:p>
        </p:txBody>
      </p:sp>
      <p:sp>
        <p:nvSpPr>
          <p:cNvPr id="4" name="Slide Number Placeholder 3"/>
          <p:cNvSpPr>
            <a:spLocks noGrp="1"/>
          </p:cNvSpPr>
          <p:nvPr>
            <p:ph type="sldNum" sz="quarter" idx="5"/>
          </p:nvPr>
        </p:nvSpPr>
        <p:spPr/>
        <p:txBody>
          <a:bodyPr/>
          <a:lstStyle/>
          <a:p>
            <a:fld id="{350E5F8C-A2B5-164D-BA5D-B5BD533FCAFD}" type="slidenum">
              <a:rPr lang="en-US" smtClean="0"/>
              <a:t>19</a:t>
            </a:fld>
            <a:endParaRPr lang="en-US"/>
          </a:p>
        </p:txBody>
      </p:sp>
    </p:spTree>
    <p:extLst>
      <p:ext uri="{BB962C8B-B14F-4D97-AF65-F5344CB8AC3E}">
        <p14:creationId xmlns:p14="http://schemas.microsoft.com/office/powerpoint/2010/main" val="2387325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Drilling, pipelines, deforestation</a:t>
            </a:r>
          </a:p>
        </p:txBody>
      </p:sp>
      <p:sp>
        <p:nvSpPr>
          <p:cNvPr id="4" name="Slide Number Placeholder 3"/>
          <p:cNvSpPr>
            <a:spLocks noGrp="1"/>
          </p:cNvSpPr>
          <p:nvPr>
            <p:ph type="sldNum" sz="quarter" idx="5"/>
          </p:nvPr>
        </p:nvSpPr>
        <p:spPr/>
        <p:txBody>
          <a:bodyPr/>
          <a:lstStyle/>
          <a:p>
            <a:fld id="{350E5F8C-A2B5-164D-BA5D-B5BD533FCAFD}" type="slidenum">
              <a:rPr lang="en-US" smtClean="0"/>
              <a:t>20</a:t>
            </a:fld>
            <a:endParaRPr lang="en-US"/>
          </a:p>
        </p:txBody>
      </p:sp>
    </p:spTree>
    <p:extLst>
      <p:ext uri="{BB962C8B-B14F-4D97-AF65-F5344CB8AC3E}">
        <p14:creationId xmlns:p14="http://schemas.microsoft.com/office/powerpoint/2010/main" val="354099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www.sierraclub.org</a:t>
            </a:r>
            <a:r>
              <a:rPr lang="en-US" dirty="0"/>
              <a:t>/press-releases/2020/06/sierra-club-op-ed-racism-killing-planet</a:t>
            </a:r>
          </a:p>
        </p:txBody>
      </p:sp>
      <p:sp>
        <p:nvSpPr>
          <p:cNvPr id="4" name="Slide Number Placeholder 3"/>
          <p:cNvSpPr>
            <a:spLocks noGrp="1"/>
          </p:cNvSpPr>
          <p:nvPr>
            <p:ph type="sldNum" sz="quarter" idx="5"/>
          </p:nvPr>
        </p:nvSpPr>
        <p:spPr/>
        <p:txBody>
          <a:bodyPr/>
          <a:lstStyle/>
          <a:p>
            <a:fld id="{350E5F8C-A2B5-164D-BA5D-B5BD533FCAFD}" type="slidenum">
              <a:rPr lang="en-US" smtClean="0"/>
              <a:t>21</a:t>
            </a:fld>
            <a:endParaRPr lang="en-US"/>
          </a:p>
        </p:txBody>
      </p:sp>
    </p:spTree>
    <p:extLst>
      <p:ext uri="{BB962C8B-B14F-4D97-AF65-F5344CB8AC3E}">
        <p14:creationId xmlns:p14="http://schemas.microsoft.com/office/powerpoint/2010/main" val="3312427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www.sierraclub.org</a:t>
            </a:r>
            <a:r>
              <a:rPr lang="en-US" dirty="0"/>
              <a:t>/press-releases/2020/06/sierra-club-op-ed-racism-killing-planet</a:t>
            </a:r>
          </a:p>
        </p:txBody>
      </p:sp>
      <p:sp>
        <p:nvSpPr>
          <p:cNvPr id="4" name="Slide Number Placeholder 3"/>
          <p:cNvSpPr>
            <a:spLocks noGrp="1"/>
          </p:cNvSpPr>
          <p:nvPr>
            <p:ph type="sldNum" sz="quarter" idx="5"/>
          </p:nvPr>
        </p:nvSpPr>
        <p:spPr/>
        <p:txBody>
          <a:bodyPr/>
          <a:lstStyle/>
          <a:p>
            <a:fld id="{350E5F8C-A2B5-164D-BA5D-B5BD533FCAFD}" type="slidenum">
              <a:rPr lang="en-US" smtClean="0"/>
              <a:t>22</a:t>
            </a:fld>
            <a:endParaRPr lang="en-US"/>
          </a:p>
        </p:txBody>
      </p:sp>
    </p:spTree>
    <p:extLst>
      <p:ext uri="{BB962C8B-B14F-4D97-AF65-F5344CB8AC3E}">
        <p14:creationId xmlns:p14="http://schemas.microsoft.com/office/powerpoint/2010/main" val="2940901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invisiblepeople.tv</a:t>
            </a:r>
            <a:r>
              <a:rPr lang="en-US" dirty="0"/>
              <a:t>/report-warns-climate-change-threatens-affordable-housing/</a:t>
            </a:r>
          </a:p>
        </p:txBody>
      </p:sp>
      <p:sp>
        <p:nvSpPr>
          <p:cNvPr id="4" name="Slide Number Placeholder 3"/>
          <p:cNvSpPr>
            <a:spLocks noGrp="1"/>
          </p:cNvSpPr>
          <p:nvPr>
            <p:ph type="sldNum" sz="quarter" idx="5"/>
          </p:nvPr>
        </p:nvSpPr>
        <p:spPr/>
        <p:txBody>
          <a:bodyPr/>
          <a:lstStyle/>
          <a:p>
            <a:fld id="{350E5F8C-A2B5-164D-BA5D-B5BD533FCAFD}" type="slidenum">
              <a:rPr lang="en-US" smtClean="0"/>
              <a:t>25</a:t>
            </a:fld>
            <a:endParaRPr lang="en-US"/>
          </a:p>
        </p:txBody>
      </p:sp>
    </p:spTree>
    <p:extLst>
      <p:ext uri="{BB962C8B-B14F-4D97-AF65-F5344CB8AC3E}">
        <p14:creationId xmlns:p14="http://schemas.microsoft.com/office/powerpoint/2010/main" val="329418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thefifthestate.com.au</a:t>
            </a:r>
            <a:r>
              <a:rPr lang="en-US" dirty="0"/>
              <a:t>/urbanism/environment/construction-runoff-still-a-major-polluter-of-local-waterways/</a:t>
            </a:r>
          </a:p>
          <a:p>
            <a:r>
              <a:rPr lang="en-US" dirty="0"/>
              <a:t>https://</a:t>
            </a:r>
            <a:r>
              <a:rPr lang="en-US" dirty="0" err="1"/>
              <a:t>www.huffpost.com</a:t>
            </a:r>
            <a:r>
              <a:rPr lang="en-US" dirty="0"/>
              <a:t>/entry/construction-major-pollution-how-we-build-better_n_5ea3464bc5b6f9639814c009</a:t>
            </a:r>
          </a:p>
        </p:txBody>
      </p:sp>
      <p:sp>
        <p:nvSpPr>
          <p:cNvPr id="4" name="Slide Number Placeholder 3"/>
          <p:cNvSpPr>
            <a:spLocks noGrp="1"/>
          </p:cNvSpPr>
          <p:nvPr>
            <p:ph type="sldNum" sz="quarter" idx="5"/>
          </p:nvPr>
        </p:nvSpPr>
        <p:spPr/>
        <p:txBody>
          <a:bodyPr/>
          <a:lstStyle/>
          <a:p>
            <a:fld id="{350E5F8C-A2B5-164D-BA5D-B5BD533FCAFD}" type="slidenum">
              <a:rPr lang="en-US" smtClean="0"/>
              <a:t>26</a:t>
            </a:fld>
            <a:endParaRPr lang="en-US"/>
          </a:p>
        </p:txBody>
      </p:sp>
    </p:spTree>
    <p:extLst>
      <p:ext uri="{BB962C8B-B14F-4D97-AF65-F5344CB8AC3E}">
        <p14:creationId xmlns:p14="http://schemas.microsoft.com/office/powerpoint/2010/main" val="2755056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9/8/22</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55703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3610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97397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7709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00477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6099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739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2720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4264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4961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9/8/22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9805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9/8/22</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7430949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agazine.scienceforthepeople.org/vol23-2/green-new-deal-mobility-justice/" TargetMode="External"/><Relationship Id="rId2" Type="http://schemas.openxmlformats.org/officeDocument/2006/relationships/hyperlink" Target="https://jacobin.com/2021/08/lifestyle-environmentalism-will-never-win-over-worker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Top Left">
            <a:extLst>
              <a:ext uri="{FF2B5EF4-FFF2-40B4-BE49-F238E27FC236}">
                <a16:creationId xmlns:a16="http://schemas.microsoft.com/office/drawing/2014/main" id="{6F410C21-CD43-45A5-A726-CF8B01FD88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0" y="-3087"/>
            <a:chExt cx="7921775" cy="6887020"/>
          </a:xfrm>
        </p:grpSpPr>
        <p:sp>
          <p:nvSpPr>
            <p:cNvPr id="13" name="Freeform: Shape 12">
              <a:extLst>
                <a:ext uri="{FF2B5EF4-FFF2-40B4-BE49-F238E27FC236}">
                  <a16:creationId xmlns:a16="http://schemas.microsoft.com/office/drawing/2014/main" id="{F030EA9A-BC9B-4A24-8288-BD332A6A4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4" name="Freeform: Shape 13">
              <a:extLst>
                <a:ext uri="{FF2B5EF4-FFF2-40B4-BE49-F238E27FC236}">
                  <a16:creationId xmlns:a16="http://schemas.microsoft.com/office/drawing/2014/main" id="{D2C02E7B-E3A7-4649-B0DF-7111FC4D9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0919" y="61392"/>
              <a:ext cx="4450856" cy="6822541"/>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4A466D70-407D-4A6C-887C-F213B7662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274" y="1582560"/>
              <a:ext cx="4133888" cy="5301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accent2">
                  <a:alpha val="3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AD419DCF-E52E-4774-921F-1A9E589C0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87"/>
              <a:ext cx="17103" cy="17103"/>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D56887A1-BF5F-455B-B3D0-A0FA7B7DD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87"/>
              <a:ext cx="17103" cy="17103"/>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5376C740-196E-47D9-97DD-FA626C705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931" y="3518322"/>
              <a:ext cx="2880722" cy="3317378"/>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3A7BFC62-FABD-4718-9C08-C31EF1745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69" y="2957679"/>
              <a:ext cx="2196245" cy="3010367"/>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78C2B3B-42DE-4307-A7F5-3C51DD2D9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34043" y="2855696"/>
              <a:ext cx="1200999" cy="3994030"/>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0C6FE7A-5F50-46A9-B473-A40F60CF9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7437" y="5668418"/>
              <a:ext cx="1982111" cy="1181308"/>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6D2BF817-B70D-4687-9A70-09C0C6CF8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25817"/>
              <a:ext cx="2282549" cy="5138883"/>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FCAC004-4B7F-45C4-834A-116FD2D03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53524"/>
              <a:ext cx="1650357" cy="4733534"/>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D193C743-6F98-4322-B366-AD0353B10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379002"/>
              <a:ext cx="1123546" cy="411627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FD3C2310-33DE-4B73-A297-67D5721A8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798206"/>
              <a:ext cx="756945" cy="3350210"/>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E78B8B6B-A236-4752-937C-83AF1C4EC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1247513"/>
              <a:ext cx="515229" cy="2438941"/>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416B9790-C202-4F5D-8BEC-130557782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1752232"/>
              <a:ext cx="300409" cy="1599679"/>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FE0884AE-BEEF-4D8B-B59B-1EFC91429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31253" y="14016"/>
              <a:ext cx="5523537" cy="3012568"/>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3DC19431-34DB-4F62-A4D8-ED38ECCB9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7455" y="75587"/>
              <a:ext cx="4681672" cy="2637228"/>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5BF5735E-2BC7-4236-B830-616EBBBC7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0305" y="31802"/>
              <a:ext cx="3763077" cy="2110194"/>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accent2">
                  <a:alpha val="35000"/>
                </a:schemeClr>
              </a:solidFill>
              <a:prstDash val="lgDash"/>
              <a:round/>
            </a:ln>
          </p:spPr>
          <p:txBody>
            <a:bodyPr rtlCol="0" anchor="ctr"/>
            <a:lstStyle/>
            <a:p>
              <a:endParaRPr lang="en-US"/>
            </a:p>
          </p:txBody>
        </p:sp>
      </p:grpSp>
      <p:grpSp>
        <p:nvGrpSpPr>
          <p:cNvPr id="32" name="Bottom Right">
            <a:extLst>
              <a:ext uri="{FF2B5EF4-FFF2-40B4-BE49-F238E27FC236}">
                <a16:creationId xmlns:a16="http://schemas.microsoft.com/office/drawing/2014/main" id="{83664CB5-2BA0-493E-BEC5-BACF868A12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33" name="Freeform: Shape 32">
              <a:extLst>
                <a:ext uri="{FF2B5EF4-FFF2-40B4-BE49-F238E27FC236}">
                  <a16:creationId xmlns:a16="http://schemas.microsoft.com/office/drawing/2014/main" id="{44DC3445-FC3D-4F90-BC75-AD8EDD18A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34" name="Graphic 157">
              <a:extLst>
                <a:ext uri="{FF2B5EF4-FFF2-40B4-BE49-F238E27FC236}">
                  <a16:creationId xmlns:a16="http://schemas.microsoft.com/office/drawing/2014/main" id="{70D6C503-0ABE-48A7-BA0B-D5A26B558B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6" name="Freeform: Shape 35">
                <a:extLst>
                  <a:ext uri="{FF2B5EF4-FFF2-40B4-BE49-F238E27FC236}">
                    <a16:creationId xmlns:a16="http://schemas.microsoft.com/office/drawing/2014/main" id="{6DEB1DC4-C3A0-4645-B456-02A9FFA2C9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2ECF4175-31D6-4A9B-87A4-4C29667497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508D2906-75CA-4435-A320-08EBBA06B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9" name="Freeform: Shape 38">
                <a:extLst>
                  <a:ext uri="{FF2B5EF4-FFF2-40B4-BE49-F238E27FC236}">
                    <a16:creationId xmlns:a16="http://schemas.microsoft.com/office/drawing/2014/main" id="{51B8B373-782A-4568-BDF3-093F398F1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40" name="Freeform: Shape 39">
                <a:extLst>
                  <a:ext uri="{FF2B5EF4-FFF2-40B4-BE49-F238E27FC236}">
                    <a16:creationId xmlns:a16="http://schemas.microsoft.com/office/drawing/2014/main" id="{707C3AD9-7FDD-480C-91FF-0D3A977DF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41" name="Freeform: Shape 40">
                <a:extLst>
                  <a:ext uri="{FF2B5EF4-FFF2-40B4-BE49-F238E27FC236}">
                    <a16:creationId xmlns:a16="http://schemas.microsoft.com/office/drawing/2014/main" id="{A8EF16B5-D539-41A0-9FDE-164CE88FE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id="{92FFF8CB-E294-4944-A954-FC2866B25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35" name="Freeform: Shape 34">
              <a:extLst>
                <a:ext uri="{FF2B5EF4-FFF2-40B4-BE49-F238E27FC236}">
                  <a16:creationId xmlns:a16="http://schemas.microsoft.com/office/drawing/2014/main" id="{B2CD3167-A8E1-4652-8AFE-0E5D9A90C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BABA7C8-BEA1-9B05-246D-8384EBCA1085}"/>
              </a:ext>
            </a:extLst>
          </p:cNvPr>
          <p:cNvSpPr>
            <a:spLocks noGrp="1"/>
          </p:cNvSpPr>
          <p:nvPr>
            <p:ph type="title"/>
          </p:nvPr>
        </p:nvSpPr>
        <p:spPr>
          <a:xfrm>
            <a:off x="1135937" y="1392052"/>
            <a:ext cx="9988166" cy="2785797"/>
          </a:xfrm>
        </p:spPr>
        <p:txBody>
          <a:bodyPr anchor="b">
            <a:noAutofit/>
          </a:bodyPr>
          <a:lstStyle/>
          <a:p>
            <a:pPr algn="ctr"/>
            <a:r>
              <a:rPr lang="en-US" sz="5400" b="1" dirty="0"/>
              <a:t>“Why Should I Care?”</a:t>
            </a:r>
            <a:br>
              <a:rPr lang="en-US" sz="5400" b="1" dirty="0"/>
            </a:br>
            <a:r>
              <a:rPr lang="en-US" sz="5400" b="1" dirty="0"/>
              <a:t> Climate, Intersectionality, and Connecting the Dots</a:t>
            </a:r>
            <a:br>
              <a:rPr lang="en-US" sz="5400" dirty="0"/>
            </a:br>
            <a:endParaRPr lang="en-US" sz="5400" dirty="0"/>
          </a:p>
        </p:txBody>
      </p:sp>
      <p:sp>
        <p:nvSpPr>
          <p:cNvPr id="3" name="Content Placeholder 2">
            <a:extLst>
              <a:ext uri="{FF2B5EF4-FFF2-40B4-BE49-F238E27FC236}">
                <a16:creationId xmlns:a16="http://schemas.microsoft.com/office/drawing/2014/main" id="{FBABD41C-F98E-87DB-CA6C-22C763228634}"/>
              </a:ext>
            </a:extLst>
          </p:cNvPr>
          <p:cNvSpPr>
            <a:spLocks noGrp="1"/>
          </p:cNvSpPr>
          <p:nvPr>
            <p:ph idx="1"/>
          </p:nvPr>
        </p:nvSpPr>
        <p:spPr>
          <a:xfrm>
            <a:off x="1856326" y="3688101"/>
            <a:ext cx="8188033" cy="2614231"/>
          </a:xfrm>
        </p:spPr>
        <p:txBody>
          <a:bodyPr>
            <a:normAutofit/>
          </a:bodyPr>
          <a:lstStyle/>
          <a:p>
            <a:pPr marL="0" indent="0" algn="ctr">
              <a:buNone/>
            </a:pPr>
            <a:r>
              <a:rPr lang="en-US" sz="3600" dirty="0"/>
              <a:t>Robin Zheng</a:t>
            </a:r>
          </a:p>
          <a:p>
            <a:pPr marL="0" indent="0" algn="ctr">
              <a:buNone/>
            </a:pPr>
            <a:r>
              <a:rPr lang="en-US" sz="3600" dirty="0"/>
              <a:t>University of Glasgow </a:t>
            </a:r>
          </a:p>
        </p:txBody>
      </p:sp>
      <p:sp>
        <p:nvSpPr>
          <p:cNvPr id="5" name="TextBox 4">
            <a:extLst>
              <a:ext uri="{FF2B5EF4-FFF2-40B4-BE49-F238E27FC236}">
                <a16:creationId xmlns:a16="http://schemas.microsoft.com/office/drawing/2014/main" id="{1B63300D-5826-8C22-4CD0-679B75634B04}"/>
              </a:ext>
            </a:extLst>
          </p:cNvPr>
          <p:cNvSpPr txBox="1"/>
          <p:nvPr/>
        </p:nvSpPr>
        <p:spPr>
          <a:xfrm>
            <a:off x="1866431" y="5477951"/>
            <a:ext cx="9017211" cy="646331"/>
          </a:xfrm>
          <a:prstGeom prst="rect">
            <a:avLst/>
          </a:prstGeom>
          <a:noFill/>
        </p:spPr>
        <p:txBody>
          <a:bodyPr wrap="square" rtlCol="0">
            <a:spAutoFit/>
          </a:bodyPr>
          <a:lstStyle/>
          <a:p>
            <a:r>
              <a:rPr lang="en-US" sz="3600" b="1" dirty="0" err="1">
                <a:solidFill>
                  <a:srgbClr val="FF0000"/>
                </a:solidFill>
              </a:rPr>
              <a:t>philosophersforsustainability.com</a:t>
            </a:r>
            <a:endParaRPr lang="en-US" sz="3600" b="1" dirty="0">
              <a:solidFill>
                <a:srgbClr val="FF0000"/>
              </a:solidFill>
            </a:endParaRPr>
          </a:p>
        </p:txBody>
      </p:sp>
    </p:spTree>
    <p:extLst>
      <p:ext uri="{BB962C8B-B14F-4D97-AF65-F5344CB8AC3E}">
        <p14:creationId xmlns:p14="http://schemas.microsoft.com/office/powerpoint/2010/main" val="270128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31E0CC-3D73-FD2D-4684-D5A0497765EF}"/>
              </a:ext>
            </a:extLst>
          </p:cNvPr>
          <p:cNvSpPr>
            <a:spLocks noGrp="1"/>
          </p:cNvSpPr>
          <p:nvPr>
            <p:ph type="title"/>
          </p:nvPr>
        </p:nvSpPr>
        <p:spPr/>
        <p:txBody>
          <a:bodyPr/>
          <a:lstStyle/>
          <a:p>
            <a:r>
              <a:rPr lang="en-US" dirty="0"/>
              <a:t>Collecting arguments </a:t>
            </a:r>
          </a:p>
        </p:txBody>
      </p:sp>
      <p:sp>
        <p:nvSpPr>
          <p:cNvPr id="5" name="Content Placeholder 4">
            <a:extLst>
              <a:ext uri="{FF2B5EF4-FFF2-40B4-BE49-F238E27FC236}">
                <a16:creationId xmlns:a16="http://schemas.microsoft.com/office/drawing/2014/main" id="{8422D09B-A262-6A52-DCE3-C178E9780D04}"/>
              </a:ext>
            </a:extLst>
          </p:cNvPr>
          <p:cNvSpPr>
            <a:spLocks noGrp="1"/>
          </p:cNvSpPr>
          <p:nvPr>
            <p:ph sz="half" idx="1"/>
          </p:nvPr>
        </p:nvSpPr>
        <p:spPr/>
        <p:txBody>
          <a:bodyPr>
            <a:normAutofit/>
          </a:bodyPr>
          <a:lstStyle/>
          <a:p>
            <a:r>
              <a:rPr lang="en-US" sz="4400" dirty="0"/>
              <a:t>Conceptual</a:t>
            </a:r>
          </a:p>
          <a:p>
            <a:r>
              <a:rPr lang="en-US" sz="4400" dirty="0"/>
              <a:t>Political</a:t>
            </a:r>
          </a:p>
          <a:p>
            <a:r>
              <a:rPr lang="en-US" sz="4400" dirty="0"/>
              <a:t>Pragmatic</a:t>
            </a:r>
          </a:p>
        </p:txBody>
      </p:sp>
    </p:spTree>
    <p:extLst>
      <p:ext uri="{BB962C8B-B14F-4D97-AF65-F5344CB8AC3E}">
        <p14:creationId xmlns:p14="http://schemas.microsoft.com/office/powerpoint/2010/main" val="4083498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31E0CC-3D73-FD2D-4684-D5A0497765EF}"/>
              </a:ext>
            </a:extLst>
          </p:cNvPr>
          <p:cNvSpPr>
            <a:spLocks noGrp="1"/>
          </p:cNvSpPr>
          <p:nvPr>
            <p:ph type="title"/>
          </p:nvPr>
        </p:nvSpPr>
        <p:spPr/>
        <p:txBody>
          <a:bodyPr/>
          <a:lstStyle/>
          <a:p>
            <a:r>
              <a:rPr lang="en-US" dirty="0"/>
              <a:t>Collecting arguments </a:t>
            </a:r>
          </a:p>
        </p:txBody>
      </p:sp>
      <p:sp>
        <p:nvSpPr>
          <p:cNvPr id="5" name="Content Placeholder 4">
            <a:extLst>
              <a:ext uri="{FF2B5EF4-FFF2-40B4-BE49-F238E27FC236}">
                <a16:creationId xmlns:a16="http://schemas.microsoft.com/office/drawing/2014/main" id="{8422D09B-A262-6A52-DCE3-C178E9780D04}"/>
              </a:ext>
            </a:extLst>
          </p:cNvPr>
          <p:cNvSpPr>
            <a:spLocks noGrp="1"/>
          </p:cNvSpPr>
          <p:nvPr>
            <p:ph sz="half" idx="1"/>
          </p:nvPr>
        </p:nvSpPr>
        <p:spPr/>
        <p:txBody>
          <a:bodyPr>
            <a:normAutofit/>
          </a:bodyPr>
          <a:lstStyle/>
          <a:p>
            <a:r>
              <a:rPr lang="en-US" sz="4400" b="1" dirty="0"/>
              <a:t>Conceptual</a:t>
            </a:r>
          </a:p>
          <a:p>
            <a:r>
              <a:rPr lang="en-US" sz="4400" dirty="0"/>
              <a:t>Political</a:t>
            </a:r>
          </a:p>
          <a:p>
            <a:r>
              <a:rPr lang="en-US" sz="4400" dirty="0"/>
              <a:t>Pragmatic</a:t>
            </a:r>
          </a:p>
        </p:txBody>
      </p:sp>
      <p:sp>
        <p:nvSpPr>
          <p:cNvPr id="6" name="Content Placeholder 5">
            <a:extLst>
              <a:ext uri="{FF2B5EF4-FFF2-40B4-BE49-F238E27FC236}">
                <a16:creationId xmlns:a16="http://schemas.microsoft.com/office/drawing/2014/main" id="{D515C598-CEAD-FB0A-B267-5909E9EB339F}"/>
              </a:ext>
            </a:extLst>
          </p:cNvPr>
          <p:cNvSpPr>
            <a:spLocks noGrp="1"/>
          </p:cNvSpPr>
          <p:nvPr>
            <p:ph sz="half" idx="2"/>
          </p:nvPr>
        </p:nvSpPr>
        <p:spPr>
          <a:xfrm>
            <a:off x="4934857" y="1825625"/>
            <a:ext cx="7257143" cy="4351338"/>
          </a:xfrm>
        </p:spPr>
        <p:txBody>
          <a:bodyPr>
            <a:normAutofit/>
          </a:bodyPr>
          <a:lstStyle/>
          <a:p>
            <a:r>
              <a:rPr lang="en-US" i="1" u="sng" dirty="0"/>
              <a:t>Genetic</a:t>
            </a:r>
            <a:r>
              <a:rPr lang="en-US" dirty="0"/>
              <a:t> -- Y causally contributes to X</a:t>
            </a:r>
          </a:p>
          <a:p>
            <a:r>
              <a:rPr lang="en-US" i="1" u="sng" dirty="0"/>
              <a:t>Functional</a:t>
            </a:r>
            <a:r>
              <a:rPr lang="en-US" dirty="0"/>
              <a:t> -- X plays a functional role in the processes of Y</a:t>
            </a:r>
          </a:p>
          <a:p>
            <a:r>
              <a:rPr lang="en-US" i="1" u="sng" dirty="0"/>
              <a:t>Intensification</a:t>
            </a:r>
            <a:r>
              <a:rPr lang="en-US" dirty="0"/>
              <a:t> -- Y makes X worse</a:t>
            </a:r>
          </a:p>
          <a:p>
            <a:r>
              <a:rPr lang="en-US" i="1" u="sng" dirty="0"/>
              <a:t>Isomorphic</a:t>
            </a:r>
            <a:r>
              <a:rPr lang="en-US" dirty="0"/>
              <a:t> -- Y exhibits structural parallels with X</a:t>
            </a:r>
          </a:p>
          <a:p>
            <a:endParaRPr lang="en-US" dirty="0"/>
          </a:p>
        </p:txBody>
      </p:sp>
    </p:spTree>
    <p:extLst>
      <p:ext uri="{BB962C8B-B14F-4D97-AF65-F5344CB8AC3E}">
        <p14:creationId xmlns:p14="http://schemas.microsoft.com/office/powerpoint/2010/main" val="15599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31E0CC-3D73-FD2D-4684-D5A0497765EF}"/>
              </a:ext>
            </a:extLst>
          </p:cNvPr>
          <p:cNvSpPr>
            <a:spLocks noGrp="1"/>
          </p:cNvSpPr>
          <p:nvPr>
            <p:ph type="title"/>
          </p:nvPr>
        </p:nvSpPr>
        <p:spPr/>
        <p:txBody>
          <a:bodyPr/>
          <a:lstStyle/>
          <a:p>
            <a:r>
              <a:rPr lang="en-US" dirty="0"/>
              <a:t>Collecting arguments </a:t>
            </a:r>
          </a:p>
        </p:txBody>
      </p:sp>
      <p:sp>
        <p:nvSpPr>
          <p:cNvPr id="5" name="Content Placeholder 4">
            <a:extLst>
              <a:ext uri="{FF2B5EF4-FFF2-40B4-BE49-F238E27FC236}">
                <a16:creationId xmlns:a16="http://schemas.microsoft.com/office/drawing/2014/main" id="{8422D09B-A262-6A52-DCE3-C178E9780D04}"/>
              </a:ext>
            </a:extLst>
          </p:cNvPr>
          <p:cNvSpPr>
            <a:spLocks noGrp="1"/>
          </p:cNvSpPr>
          <p:nvPr>
            <p:ph sz="half" idx="1"/>
          </p:nvPr>
        </p:nvSpPr>
        <p:spPr/>
        <p:txBody>
          <a:bodyPr>
            <a:normAutofit/>
          </a:bodyPr>
          <a:lstStyle/>
          <a:p>
            <a:r>
              <a:rPr lang="en-US" sz="4400" dirty="0"/>
              <a:t>Conceptual</a:t>
            </a:r>
          </a:p>
          <a:p>
            <a:r>
              <a:rPr lang="en-US" sz="4400" b="1" dirty="0"/>
              <a:t>Political</a:t>
            </a:r>
          </a:p>
          <a:p>
            <a:r>
              <a:rPr lang="en-US" sz="4400" dirty="0"/>
              <a:t>Pragmatic</a:t>
            </a:r>
          </a:p>
        </p:txBody>
      </p:sp>
      <p:sp>
        <p:nvSpPr>
          <p:cNvPr id="6" name="Content Placeholder 5">
            <a:extLst>
              <a:ext uri="{FF2B5EF4-FFF2-40B4-BE49-F238E27FC236}">
                <a16:creationId xmlns:a16="http://schemas.microsoft.com/office/drawing/2014/main" id="{D515C598-CEAD-FB0A-B267-5909E9EB339F}"/>
              </a:ext>
            </a:extLst>
          </p:cNvPr>
          <p:cNvSpPr>
            <a:spLocks noGrp="1"/>
          </p:cNvSpPr>
          <p:nvPr>
            <p:ph sz="half" idx="2"/>
          </p:nvPr>
        </p:nvSpPr>
        <p:spPr>
          <a:xfrm>
            <a:off x="4934857" y="1825625"/>
            <a:ext cx="7257143" cy="4351338"/>
          </a:xfrm>
        </p:spPr>
        <p:txBody>
          <a:bodyPr>
            <a:normAutofit/>
          </a:bodyPr>
          <a:lstStyle/>
          <a:p>
            <a:r>
              <a:rPr lang="en-US" i="1" u="sng" dirty="0"/>
              <a:t>Hypocrisy</a:t>
            </a:r>
            <a:r>
              <a:rPr lang="en-US" dirty="0"/>
              <a:t> -- X is committed to some ideal A but fails to do what is required to achieve A</a:t>
            </a:r>
          </a:p>
          <a:p>
            <a:r>
              <a:rPr lang="en-US" i="1" u="sng" dirty="0"/>
              <a:t>Scapegoating</a:t>
            </a:r>
            <a:r>
              <a:rPr lang="en-US" dirty="0"/>
              <a:t> -- X is oppressed by Z but blames B for it</a:t>
            </a:r>
          </a:p>
          <a:p>
            <a:r>
              <a:rPr lang="en-US" i="1" u="sng" dirty="0"/>
              <a:t>Pressure/Safety valve</a:t>
            </a:r>
            <a:r>
              <a:rPr lang="en-US" dirty="0"/>
              <a:t> -- X copes with being oppressed by Z by similarly dominating (‘taking it out on’) C</a:t>
            </a:r>
          </a:p>
          <a:p>
            <a:endParaRPr lang="en-US" dirty="0"/>
          </a:p>
        </p:txBody>
      </p:sp>
    </p:spTree>
    <p:extLst>
      <p:ext uri="{BB962C8B-B14F-4D97-AF65-F5344CB8AC3E}">
        <p14:creationId xmlns:p14="http://schemas.microsoft.com/office/powerpoint/2010/main" val="2381066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31E0CC-3D73-FD2D-4684-D5A0497765EF}"/>
              </a:ext>
            </a:extLst>
          </p:cNvPr>
          <p:cNvSpPr>
            <a:spLocks noGrp="1"/>
          </p:cNvSpPr>
          <p:nvPr>
            <p:ph type="title"/>
          </p:nvPr>
        </p:nvSpPr>
        <p:spPr/>
        <p:txBody>
          <a:bodyPr/>
          <a:lstStyle/>
          <a:p>
            <a:r>
              <a:rPr lang="en-US" dirty="0"/>
              <a:t>Collecting arguments </a:t>
            </a:r>
          </a:p>
        </p:txBody>
      </p:sp>
      <p:sp>
        <p:nvSpPr>
          <p:cNvPr id="5" name="Content Placeholder 4">
            <a:extLst>
              <a:ext uri="{FF2B5EF4-FFF2-40B4-BE49-F238E27FC236}">
                <a16:creationId xmlns:a16="http://schemas.microsoft.com/office/drawing/2014/main" id="{8422D09B-A262-6A52-DCE3-C178E9780D04}"/>
              </a:ext>
            </a:extLst>
          </p:cNvPr>
          <p:cNvSpPr>
            <a:spLocks noGrp="1"/>
          </p:cNvSpPr>
          <p:nvPr>
            <p:ph sz="half" idx="1"/>
          </p:nvPr>
        </p:nvSpPr>
        <p:spPr/>
        <p:txBody>
          <a:bodyPr>
            <a:normAutofit/>
          </a:bodyPr>
          <a:lstStyle/>
          <a:p>
            <a:r>
              <a:rPr lang="en-US" sz="4400" dirty="0"/>
              <a:t>Conceptual</a:t>
            </a:r>
          </a:p>
          <a:p>
            <a:r>
              <a:rPr lang="en-US" sz="4400" dirty="0"/>
              <a:t>Political</a:t>
            </a:r>
          </a:p>
          <a:p>
            <a:r>
              <a:rPr lang="en-US" sz="4400" b="1" dirty="0"/>
              <a:t>Pragmatic</a:t>
            </a:r>
          </a:p>
        </p:txBody>
      </p:sp>
      <p:sp>
        <p:nvSpPr>
          <p:cNvPr id="6" name="Content Placeholder 5">
            <a:extLst>
              <a:ext uri="{FF2B5EF4-FFF2-40B4-BE49-F238E27FC236}">
                <a16:creationId xmlns:a16="http://schemas.microsoft.com/office/drawing/2014/main" id="{D515C598-CEAD-FB0A-B267-5909E9EB339F}"/>
              </a:ext>
            </a:extLst>
          </p:cNvPr>
          <p:cNvSpPr>
            <a:spLocks noGrp="1"/>
          </p:cNvSpPr>
          <p:nvPr>
            <p:ph sz="half" idx="2"/>
          </p:nvPr>
        </p:nvSpPr>
        <p:spPr>
          <a:xfrm>
            <a:off x="4934857" y="1825625"/>
            <a:ext cx="7257143" cy="4351338"/>
          </a:xfrm>
        </p:spPr>
        <p:txBody>
          <a:bodyPr>
            <a:normAutofit/>
          </a:bodyPr>
          <a:lstStyle/>
          <a:p>
            <a:r>
              <a:rPr lang="en-US" i="1" u="sng" dirty="0"/>
              <a:t>Co-optation</a:t>
            </a:r>
            <a:r>
              <a:rPr lang="en-US" dirty="0"/>
              <a:t> -- Efforts to address X are co-opted by Y</a:t>
            </a:r>
          </a:p>
          <a:p>
            <a:r>
              <a:rPr lang="en-US" i="1" u="sng" dirty="0"/>
              <a:t>Undermining</a:t>
            </a:r>
            <a:r>
              <a:rPr lang="en-US" dirty="0"/>
              <a:t> -- Failure to address Y undermines efforts to rectify X</a:t>
            </a:r>
          </a:p>
          <a:p>
            <a:r>
              <a:rPr lang="en-US" i="1" u="sng" dirty="0"/>
              <a:t>Divide and conquer</a:t>
            </a:r>
            <a:r>
              <a:rPr lang="en-US" dirty="0"/>
              <a:t> -- X is used to divide A and B, thereby weakening both movements</a:t>
            </a:r>
            <a:endParaRPr lang="en-US" i="1" u="sng" dirty="0"/>
          </a:p>
          <a:p>
            <a:endParaRPr lang="en-US" dirty="0"/>
          </a:p>
        </p:txBody>
      </p:sp>
    </p:spTree>
    <p:extLst>
      <p:ext uri="{BB962C8B-B14F-4D97-AF65-F5344CB8AC3E}">
        <p14:creationId xmlns:p14="http://schemas.microsoft.com/office/powerpoint/2010/main" val="198488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C624-713A-F2BB-C400-10B9FD14E81D}"/>
              </a:ext>
            </a:extLst>
          </p:cNvPr>
          <p:cNvSpPr>
            <a:spLocks noGrp="1"/>
          </p:cNvSpPr>
          <p:nvPr>
            <p:ph type="title"/>
          </p:nvPr>
        </p:nvSpPr>
        <p:spPr>
          <a:xfrm>
            <a:off x="993913" y="1925500"/>
            <a:ext cx="11095659" cy="1133475"/>
          </a:xfrm>
        </p:spPr>
        <p:txBody>
          <a:bodyPr/>
          <a:lstStyle/>
          <a:p>
            <a:r>
              <a:rPr lang="en-US" dirty="0"/>
              <a:t>Feminism &lt;&gt; Climate Justice</a:t>
            </a:r>
          </a:p>
        </p:txBody>
      </p:sp>
    </p:spTree>
    <p:extLst>
      <p:ext uri="{BB962C8B-B14F-4D97-AF65-F5344CB8AC3E}">
        <p14:creationId xmlns:p14="http://schemas.microsoft.com/office/powerpoint/2010/main" val="377564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8"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9" name="Freeform: Shape 58">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0"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2" name="Freeform: Shape 61">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1" name="Freeform: Shape 60">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0"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71" name="Freeform: Shape 70">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50" name="AutoShape 4" descr="May be an image of text that says &quot;SG CLIMATE RALLY&quot;">
            <a:extLst>
              <a:ext uri="{FF2B5EF4-FFF2-40B4-BE49-F238E27FC236}">
                <a16:creationId xmlns:a16="http://schemas.microsoft.com/office/drawing/2014/main" id="{C0564787-77B1-1B42-818D-A0976D9000D2}"/>
              </a:ext>
            </a:extLst>
          </p:cNvPr>
          <p:cNvSpPr>
            <a:spLocks noChangeAspect="1" noChangeArrowheads="1"/>
          </p:cNvSpPr>
          <p:nvPr/>
        </p:nvSpPr>
        <p:spPr bwMode="auto">
          <a:xfrm>
            <a:off x="3529260" y="3600527"/>
            <a:ext cx="1957139" cy="19571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Title 4">
            <a:extLst>
              <a:ext uri="{FF2B5EF4-FFF2-40B4-BE49-F238E27FC236}">
                <a16:creationId xmlns:a16="http://schemas.microsoft.com/office/drawing/2014/main" id="{87610838-46D5-EA43-AED9-6FD1505FED8F}"/>
              </a:ext>
            </a:extLst>
          </p:cNvPr>
          <p:cNvSpPr txBox="1">
            <a:spLocks/>
          </p:cNvSpPr>
          <p:nvPr/>
        </p:nvSpPr>
        <p:spPr>
          <a:xfrm>
            <a:off x="270642" y="3358325"/>
            <a:ext cx="11666620" cy="316665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marL="457200" indent="-457200">
              <a:lnSpc>
                <a:spcPct val="150000"/>
              </a:lnSpc>
              <a:buFont typeface="Arial" panose="020B0604020202020204" pitchFamily="34" charset="0"/>
              <a:buChar char="•"/>
            </a:pPr>
            <a:r>
              <a:rPr lang="en-US" sz="3000" dirty="0"/>
              <a:t>Francis Bacon: extracting secrets of nature/torturing accused witches</a:t>
            </a:r>
          </a:p>
          <a:p>
            <a:pPr marL="457200" indent="-457200">
              <a:lnSpc>
                <a:spcPct val="150000"/>
              </a:lnSpc>
              <a:buFont typeface="Arial" panose="020B0604020202020204" pitchFamily="34" charset="0"/>
              <a:buChar char="•"/>
            </a:pPr>
            <a:r>
              <a:rPr lang="en-US" sz="3000" dirty="0"/>
              <a:t>Man as master/rational/controller over women/nature as to-be-subjugated/irrational/uncontrollable</a:t>
            </a:r>
          </a:p>
          <a:p>
            <a:pPr>
              <a:lnSpc>
                <a:spcPct val="150000"/>
              </a:lnSpc>
            </a:pPr>
            <a:r>
              <a:rPr lang="en-US" sz="3000" b="1" dirty="0"/>
              <a:t>(Maria </a:t>
            </a:r>
            <a:r>
              <a:rPr lang="en-US" sz="3000" b="1" dirty="0" err="1"/>
              <a:t>Mies</a:t>
            </a:r>
            <a:r>
              <a:rPr lang="en-US" sz="3000" b="1" dirty="0"/>
              <a:t>, Carolyn Merchant)</a:t>
            </a:r>
          </a:p>
          <a:p>
            <a:pPr>
              <a:lnSpc>
                <a:spcPct val="150000"/>
              </a:lnSpc>
            </a:pPr>
            <a:endParaRPr lang="en-US" sz="3000" b="1" dirty="0"/>
          </a:p>
        </p:txBody>
      </p:sp>
      <p:pic>
        <p:nvPicPr>
          <p:cNvPr id="33" name="Picture 32" descr="Abstract render of glass nodes and mesh">
            <a:extLst>
              <a:ext uri="{FF2B5EF4-FFF2-40B4-BE49-F238E27FC236}">
                <a16:creationId xmlns:a16="http://schemas.microsoft.com/office/drawing/2014/main" id="{138F6721-66D4-6148-A190-E370893DB55F}"/>
              </a:ext>
            </a:extLst>
          </p:cNvPr>
          <p:cNvPicPr>
            <a:picLocks noChangeAspect="1"/>
          </p:cNvPicPr>
          <p:nvPr/>
        </p:nvPicPr>
        <p:blipFill rotWithShape="1">
          <a:blip r:embed="rId3">
            <a:alphaModFix amt="39000"/>
          </a:blip>
          <a:srcRect t="28684" b="21037"/>
          <a:stretch/>
        </p:blipFill>
        <p:spPr>
          <a:xfrm>
            <a:off x="109341" y="26368"/>
            <a:ext cx="12057567" cy="3078705"/>
          </a:xfrm>
          <a:prstGeom prst="rect">
            <a:avLst/>
          </a:prstGeom>
          <a:effectLst>
            <a:outerShdw blurRad="50800" dist="50800" dir="5400000" algn="ctr" rotWithShape="0">
              <a:srgbClr val="000000">
                <a:alpha val="0"/>
              </a:srgbClr>
            </a:outerShdw>
          </a:effectLst>
        </p:spPr>
      </p:pic>
      <p:sp>
        <p:nvSpPr>
          <p:cNvPr id="5" name="Title 4">
            <a:extLst>
              <a:ext uri="{FF2B5EF4-FFF2-40B4-BE49-F238E27FC236}">
                <a16:creationId xmlns:a16="http://schemas.microsoft.com/office/drawing/2014/main" id="{A47DC0F1-7A40-5144-B011-42B0B836679F}"/>
              </a:ext>
            </a:extLst>
          </p:cNvPr>
          <p:cNvSpPr>
            <a:spLocks noGrp="1"/>
          </p:cNvSpPr>
          <p:nvPr>
            <p:ph type="title"/>
          </p:nvPr>
        </p:nvSpPr>
        <p:spPr>
          <a:xfrm>
            <a:off x="1000186" y="158842"/>
            <a:ext cx="10812063" cy="2764693"/>
          </a:xfrm>
        </p:spPr>
        <p:txBody>
          <a:bodyPr anchor="ctr">
            <a:normAutofit/>
          </a:bodyPr>
          <a:lstStyle/>
          <a:p>
            <a:pPr>
              <a:lnSpc>
                <a:spcPct val="150000"/>
              </a:lnSpc>
            </a:pPr>
            <a:r>
              <a:rPr lang="en-US" sz="3000" b="1" dirty="0"/>
              <a:t>The domination/exploitation of nature is justified by the same conceptual ideology as the domination/exploitation of women.</a:t>
            </a:r>
          </a:p>
        </p:txBody>
      </p:sp>
      <p:sp>
        <p:nvSpPr>
          <p:cNvPr id="2" name="Rectangle 1">
            <a:extLst>
              <a:ext uri="{FF2B5EF4-FFF2-40B4-BE49-F238E27FC236}">
                <a16:creationId xmlns:a16="http://schemas.microsoft.com/office/drawing/2014/main" id="{C920A328-1F50-5246-788E-5D30FE992BE4}"/>
              </a:ext>
            </a:extLst>
          </p:cNvPr>
          <p:cNvSpPr/>
          <p:nvPr/>
        </p:nvSpPr>
        <p:spPr>
          <a:xfrm>
            <a:off x="9422444" y="2357186"/>
            <a:ext cx="1920719"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isomorphic</a:t>
            </a:r>
          </a:p>
        </p:txBody>
      </p:sp>
    </p:spTree>
    <p:extLst>
      <p:ext uri="{BB962C8B-B14F-4D97-AF65-F5344CB8AC3E}">
        <p14:creationId xmlns:p14="http://schemas.microsoft.com/office/powerpoint/2010/main" val="2016659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8"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9" name="Freeform: Shape 58">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0"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2" name="Freeform: Shape 61">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1" name="Freeform: Shape 60">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0"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71" name="Freeform: Shape 70">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50" name="AutoShape 4" descr="May be an image of text that says &quot;SG CLIMATE RALLY&quot;">
            <a:extLst>
              <a:ext uri="{FF2B5EF4-FFF2-40B4-BE49-F238E27FC236}">
                <a16:creationId xmlns:a16="http://schemas.microsoft.com/office/drawing/2014/main" id="{C0564787-77B1-1B42-818D-A0976D9000D2}"/>
              </a:ext>
            </a:extLst>
          </p:cNvPr>
          <p:cNvSpPr>
            <a:spLocks noChangeAspect="1" noChangeArrowheads="1"/>
          </p:cNvSpPr>
          <p:nvPr/>
        </p:nvSpPr>
        <p:spPr bwMode="auto">
          <a:xfrm>
            <a:off x="3529260" y="3600527"/>
            <a:ext cx="1957139" cy="19571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Title 4">
            <a:extLst>
              <a:ext uri="{FF2B5EF4-FFF2-40B4-BE49-F238E27FC236}">
                <a16:creationId xmlns:a16="http://schemas.microsoft.com/office/drawing/2014/main" id="{87610838-46D5-EA43-AED9-6FD1505FED8F}"/>
              </a:ext>
            </a:extLst>
          </p:cNvPr>
          <p:cNvSpPr txBox="1">
            <a:spLocks/>
          </p:cNvSpPr>
          <p:nvPr/>
        </p:nvSpPr>
        <p:spPr>
          <a:xfrm>
            <a:off x="270642" y="3358325"/>
            <a:ext cx="11666620" cy="316665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marL="457200" indent="-457200">
              <a:lnSpc>
                <a:spcPct val="150000"/>
              </a:lnSpc>
              <a:buFont typeface="Arial" panose="020B0604020202020204" pitchFamily="34" charset="0"/>
              <a:buChar char="•"/>
            </a:pPr>
            <a:r>
              <a:rPr lang="en-US" sz="3000" dirty="0"/>
              <a:t>Francis Bacon: extracting secrets of nature/torturing accused witches</a:t>
            </a:r>
          </a:p>
          <a:p>
            <a:pPr marL="457200" indent="-457200">
              <a:lnSpc>
                <a:spcPct val="150000"/>
              </a:lnSpc>
              <a:buFont typeface="Arial" panose="020B0604020202020204" pitchFamily="34" charset="0"/>
              <a:buChar char="•"/>
            </a:pPr>
            <a:r>
              <a:rPr lang="en-US" sz="3000" dirty="0"/>
              <a:t>Man as master/rational/controller over women/nature as to-be-subjugated/irrational/uncontrollable</a:t>
            </a:r>
          </a:p>
          <a:p>
            <a:pPr>
              <a:lnSpc>
                <a:spcPct val="150000"/>
              </a:lnSpc>
            </a:pPr>
            <a:r>
              <a:rPr lang="en-US" sz="3000" b="1" dirty="0"/>
              <a:t>(Maria </a:t>
            </a:r>
            <a:r>
              <a:rPr lang="en-US" sz="3000" b="1" dirty="0" err="1"/>
              <a:t>Mies</a:t>
            </a:r>
            <a:r>
              <a:rPr lang="en-US" sz="3000" b="1" dirty="0"/>
              <a:t>, Carolyn Merchant)</a:t>
            </a:r>
          </a:p>
          <a:p>
            <a:pPr>
              <a:lnSpc>
                <a:spcPct val="150000"/>
              </a:lnSpc>
            </a:pPr>
            <a:endParaRPr lang="en-US" sz="3000" b="1" dirty="0"/>
          </a:p>
        </p:txBody>
      </p:sp>
      <p:pic>
        <p:nvPicPr>
          <p:cNvPr id="33" name="Picture 32" descr="Abstract render of glass nodes and mesh">
            <a:extLst>
              <a:ext uri="{FF2B5EF4-FFF2-40B4-BE49-F238E27FC236}">
                <a16:creationId xmlns:a16="http://schemas.microsoft.com/office/drawing/2014/main" id="{138F6721-66D4-6148-A190-E370893DB55F}"/>
              </a:ext>
            </a:extLst>
          </p:cNvPr>
          <p:cNvPicPr>
            <a:picLocks noChangeAspect="1"/>
          </p:cNvPicPr>
          <p:nvPr/>
        </p:nvPicPr>
        <p:blipFill rotWithShape="1">
          <a:blip r:embed="rId3">
            <a:alphaModFix amt="39000"/>
          </a:blip>
          <a:srcRect t="28684" b="21037"/>
          <a:stretch/>
        </p:blipFill>
        <p:spPr>
          <a:xfrm>
            <a:off x="109341" y="26368"/>
            <a:ext cx="12057567" cy="3078705"/>
          </a:xfrm>
          <a:prstGeom prst="rect">
            <a:avLst/>
          </a:prstGeom>
          <a:effectLst>
            <a:outerShdw blurRad="50800" dist="50800" dir="5400000" algn="ctr" rotWithShape="0">
              <a:srgbClr val="000000">
                <a:alpha val="0"/>
              </a:srgbClr>
            </a:outerShdw>
          </a:effectLst>
        </p:spPr>
      </p:pic>
      <p:sp>
        <p:nvSpPr>
          <p:cNvPr id="5" name="Title 4">
            <a:extLst>
              <a:ext uri="{FF2B5EF4-FFF2-40B4-BE49-F238E27FC236}">
                <a16:creationId xmlns:a16="http://schemas.microsoft.com/office/drawing/2014/main" id="{A47DC0F1-7A40-5144-B011-42B0B836679F}"/>
              </a:ext>
            </a:extLst>
          </p:cNvPr>
          <p:cNvSpPr>
            <a:spLocks noGrp="1"/>
          </p:cNvSpPr>
          <p:nvPr>
            <p:ph type="title"/>
          </p:nvPr>
        </p:nvSpPr>
        <p:spPr>
          <a:xfrm>
            <a:off x="1000186" y="158842"/>
            <a:ext cx="10812063" cy="2764693"/>
          </a:xfrm>
        </p:spPr>
        <p:txBody>
          <a:bodyPr anchor="ctr">
            <a:normAutofit/>
          </a:bodyPr>
          <a:lstStyle/>
          <a:p>
            <a:pPr>
              <a:lnSpc>
                <a:spcPct val="150000"/>
              </a:lnSpc>
            </a:pPr>
            <a:r>
              <a:rPr lang="en-US" sz="3000" b="1" dirty="0"/>
              <a:t>The domination/exploitation of nature is justified by the same conceptual ideology as the domination/exploitation of women.</a:t>
            </a:r>
          </a:p>
        </p:txBody>
      </p:sp>
      <p:sp>
        <p:nvSpPr>
          <p:cNvPr id="2" name="Rectangle 1">
            <a:extLst>
              <a:ext uri="{FF2B5EF4-FFF2-40B4-BE49-F238E27FC236}">
                <a16:creationId xmlns:a16="http://schemas.microsoft.com/office/drawing/2014/main" id="{C920A328-1F50-5246-788E-5D30FE992BE4}"/>
              </a:ext>
            </a:extLst>
          </p:cNvPr>
          <p:cNvSpPr/>
          <p:nvPr/>
        </p:nvSpPr>
        <p:spPr>
          <a:xfrm>
            <a:off x="9422444" y="2357186"/>
            <a:ext cx="1920719"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isomorphic</a:t>
            </a:r>
          </a:p>
        </p:txBody>
      </p:sp>
      <p:sp>
        <p:nvSpPr>
          <p:cNvPr id="4" name="Rounded Rectangle 3">
            <a:extLst>
              <a:ext uri="{FF2B5EF4-FFF2-40B4-BE49-F238E27FC236}">
                <a16:creationId xmlns:a16="http://schemas.microsoft.com/office/drawing/2014/main" id="{9CBDA615-DFA9-523F-861B-024819D70528}"/>
              </a:ext>
            </a:extLst>
          </p:cNvPr>
          <p:cNvSpPr/>
          <p:nvPr/>
        </p:nvSpPr>
        <p:spPr>
          <a:xfrm>
            <a:off x="7345826" y="5090343"/>
            <a:ext cx="3728338" cy="1446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BA058B-445F-354F-0D9C-A4A1F5C4B5E4}"/>
              </a:ext>
            </a:extLst>
          </p:cNvPr>
          <p:cNvSpPr/>
          <p:nvPr/>
        </p:nvSpPr>
        <p:spPr>
          <a:xfrm>
            <a:off x="8130708" y="5536145"/>
            <a:ext cx="2477088"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Intensification </a:t>
            </a:r>
          </a:p>
        </p:txBody>
      </p:sp>
    </p:spTree>
    <p:extLst>
      <p:ext uri="{BB962C8B-B14F-4D97-AF65-F5344CB8AC3E}">
        <p14:creationId xmlns:p14="http://schemas.microsoft.com/office/powerpoint/2010/main" val="2011477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C624-713A-F2BB-C400-10B9FD14E81D}"/>
              </a:ext>
            </a:extLst>
          </p:cNvPr>
          <p:cNvSpPr>
            <a:spLocks noGrp="1"/>
          </p:cNvSpPr>
          <p:nvPr>
            <p:ph type="title"/>
          </p:nvPr>
        </p:nvSpPr>
        <p:spPr>
          <a:xfrm>
            <a:off x="993913" y="1925500"/>
            <a:ext cx="11095659" cy="1133475"/>
          </a:xfrm>
        </p:spPr>
        <p:txBody>
          <a:bodyPr/>
          <a:lstStyle/>
          <a:p>
            <a:r>
              <a:rPr lang="en-US" dirty="0"/>
              <a:t>Antiracism &lt;&gt; Climate Justice</a:t>
            </a:r>
          </a:p>
        </p:txBody>
      </p:sp>
    </p:spTree>
    <p:extLst>
      <p:ext uri="{BB962C8B-B14F-4D97-AF65-F5344CB8AC3E}">
        <p14:creationId xmlns:p14="http://schemas.microsoft.com/office/powerpoint/2010/main" val="2846619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8"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9" name="Freeform: Shape 58">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0"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2" name="Freeform: Shape 61">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1" name="Freeform: Shape 60">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0"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71" name="Freeform: Shape 70">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50" name="AutoShape 4" descr="May be an image of text that says &quot;SG CLIMATE RALLY&quot;">
            <a:extLst>
              <a:ext uri="{FF2B5EF4-FFF2-40B4-BE49-F238E27FC236}">
                <a16:creationId xmlns:a16="http://schemas.microsoft.com/office/drawing/2014/main" id="{C0564787-77B1-1B42-818D-A0976D9000D2}"/>
              </a:ext>
            </a:extLst>
          </p:cNvPr>
          <p:cNvSpPr>
            <a:spLocks noChangeAspect="1" noChangeArrowheads="1"/>
          </p:cNvSpPr>
          <p:nvPr/>
        </p:nvSpPr>
        <p:spPr bwMode="auto">
          <a:xfrm>
            <a:off x="3529260" y="3600527"/>
            <a:ext cx="1957139" cy="19571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Title 4">
            <a:extLst>
              <a:ext uri="{FF2B5EF4-FFF2-40B4-BE49-F238E27FC236}">
                <a16:creationId xmlns:a16="http://schemas.microsoft.com/office/drawing/2014/main" id="{87610838-46D5-EA43-AED9-6FD1505FED8F}"/>
              </a:ext>
            </a:extLst>
          </p:cNvPr>
          <p:cNvSpPr txBox="1">
            <a:spLocks/>
          </p:cNvSpPr>
          <p:nvPr/>
        </p:nvSpPr>
        <p:spPr>
          <a:xfrm>
            <a:off x="3687580" y="3346433"/>
            <a:ext cx="8509917" cy="316665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marL="457200" indent="-457200">
              <a:lnSpc>
                <a:spcPct val="150000"/>
              </a:lnSpc>
              <a:buFont typeface="Arial" panose="020B0604020202020204" pitchFamily="34" charset="0"/>
              <a:buChar char="•"/>
            </a:pPr>
            <a:r>
              <a:rPr lang="en-US" sz="3000" dirty="0"/>
              <a:t>Climate change </a:t>
            </a:r>
            <a:r>
              <a:rPr lang="en-US" sz="3000" dirty="0">
                <a:sym typeface="Wingdings" pitchFamily="2" charset="2"/>
              </a:rPr>
              <a:t> climate refugees</a:t>
            </a:r>
          </a:p>
          <a:p>
            <a:pPr marL="457200" indent="-457200">
              <a:lnSpc>
                <a:spcPct val="150000"/>
              </a:lnSpc>
              <a:buFont typeface="Arial" panose="020B0604020202020204" pitchFamily="34" charset="0"/>
              <a:buChar char="•"/>
            </a:pPr>
            <a:r>
              <a:rPr lang="en-US" sz="3000" dirty="0">
                <a:sym typeface="Wingdings" pitchFamily="2" charset="2"/>
              </a:rPr>
              <a:t>Pollution  environmental racism</a:t>
            </a:r>
          </a:p>
          <a:p>
            <a:pPr marL="457200" indent="-457200">
              <a:lnSpc>
                <a:spcPct val="150000"/>
              </a:lnSpc>
              <a:buFont typeface="Arial" panose="020B0604020202020204" pitchFamily="34" charset="0"/>
              <a:buChar char="•"/>
            </a:pPr>
            <a:r>
              <a:rPr lang="en-US" sz="3000" dirty="0">
                <a:sym typeface="Wingdings" pitchFamily="2" charset="2"/>
              </a:rPr>
              <a:t>Extraction  destruction of indigenous homes and livelihoods</a:t>
            </a:r>
            <a:endParaRPr lang="en-US" sz="3000" dirty="0"/>
          </a:p>
          <a:p>
            <a:pPr>
              <a:lnSpc>
                <a:spcPct val="150000"/>
              </a:lnSpc>
            </a:pPr>
            <a:endParaRPr lang="en-US" sz="3000" b="1" dirty="0"/>
          </a:p>
        </p:txBody>
      </p:sp>
      <p:pic>
        <p:nvPicPr>
          <p:cNvPr id="3078" name="Picture 6" descr="'Climate refugees' spark hot debate - Global Journalist">
            <a:extLst>
              <a:ext uri="{FF2B5EF4-FFF2-40B4-BE49-F238E27FC236}">
                <a16:creationId xmlns:a16="http://schemas.microsoft.com/office/drawing/2014/main" id="{585670D5-6711-FA44-90D9-507016E0C9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53" r="14723"/>
          <a:stretch/>
        </p:blipFill>
        <p:spPr bwMode="auto">
          <a:xfrm>
            <a:off x="169229" y="3432675"/>
            <a:ext cx="3402132" cy="31666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bstract render of glass nodes and mesh">
            <a:extLst>
              <a:ext uri="{FF2B5EF4-FFF2-40B4-BE49-F238E27FC236}">
                <a16:creationId xmlns:a16="http://schemas.microsoft.com/office/drawing/2014/main" id="{138F6721-66D4-6148-A190-E370893DB55F}"/>
              </a:ext>
            </a:extLst>
          </p:cNvPr>
          <p:cNvPicPr>
            <a:picLocks noChangeAspect="1"/>
          </p:cNvPicPr>
          <p:nvPr/>
        </p:nvPicPr>
        <p:blipFill rotWithShape="1">
          <a:blip r:embed="rId4">
            <a:alphaModFix amt="39000"/>
          </a:blip>
          <a:srcRect t="28684" b="21037"/>
          <a:stretch/>
        </p:blipFill>
        <p:spPr>
          <a:xfrm>
            <a:off x="109341" y="26368"/>
            <a:ext cx="12057567" cy="3078705"/>
          </a:xfrm>
          <a:prstGeom prst="rect">
            <a:avLst/>
          </a:prstGeom>
          <a:effectLst>
            <a:outerShdw blurRad="50800" dist="50800" dir="5400000" algn="ctr" rotWithShape="0">
              <a:srgbClr val="000000">
                <a:alpha val="0"/>
              </a:srgbClr>
            </a:outerShdw>
          </a:effectLst>
        </p:spPr>
      </p:pic>
      <p:sp>
        <p:nvSpPr>
          <p:cNvPr id="5" name="Title 4">
            <a:extLst>
              <a:ext uri="{FF2B5EF4-FFF2-40B4-BE49-F238E27FC236}">
                <a16:creationId xmlns:a16="http://schemas.microsoft.com/office/drawing/2014/main" id="{A47DC0F1-7A40-5144-B011-42B0B836679F}"/>
              </a:ext>
            </a:extLst>
          </p:cNvPr>
          <p:cNvSpPr>
            <a:spLocks noGrp="1"/>
          </p:cNvSpPr>
          <p:nvPr>
            <p:ph type="title"/>
          </p:nvPr>
        </p:nvSpPr>
        <p:spPr>
          <a:xfrm>
            <a:off x="1000186" y="158842"/>
            <a:ext cx="10812063" cy="2764693"/>
          </a:xfrm>
        </p:spPr>
        <p:txBody>
          <a:bodyPr anchor="ctr">
            <a:normAutofit/>
          </a:bodyPr>
          <a:lstStyle/>
          <a:p>
            <a:pPr>
              <a:lnSpc>
                <a:spcPct val="150000"/>
              </a:lnSpc>
            </a:pPr>
            <a:r>
              <a:rPr lang="en-US" sz="3000" b="1" dirty="0"/>
              <a:t>People of color are disproportionately and/or distinctly vulnerable to the harms of climate change and environmental degradation.</a:t>
            </a:r>
          </a:p>
        </p:txBody>
      </p:sp>
      <p:sp>
        <p:nvSpPr>
          <p:cNvPr id="3" name="Rectangle 2">
            <a:extLst>
              <a:ext uri="{FF2B5EF4-FFF2-40B4-BE49-F238E27FC236}">
                <a16:creationId xmlns:a16="http://schemas.microsoft.com/office/drawing/2014/main" id="{0D263568-460B-7EA6-DCD0-24958586CED3}"/>
              </a:ext>
            </a:extLst>
          </p:cNvPr>
          <p:cNvSpPr/>
          <p:nvPr/>
        </p:nvSpPr>
        <p:spPr>
          <a:xfrm>
            <a:off x="9188340" y="2357186"/>
            <a:ext cx="2388924"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intensification</a:t>
            </a:r>
          </a:p>
        </p:txBody>
      </p:sp>
    </p:spTree>
    <p:extLst>
      <p:ext uri="{BB962C8B-B14F-4D97-AF65-F5344CB8AC3E}">
        <p14:creationId xmlns:p14="http://schemas.microsoft.com/office/powerpoint/2010/main" val="3943921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8"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9" name="Freeform: Shape 58">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0"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2" name="Freeform: Shape 61">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1" name="Freeform: Shape 60">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0"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71" name="Freeform: Shape 70">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50" name="AutoShape 4" descr="May be an image of text that says &quot;SG CLIMATE RALLY&quot;">
            <a:extLst>
              <a:ext uri="{FF2B5EF4-FFF2-40B4-BE49-F238E27FC236}">
                <a16:creationId xmlns:a16="http://schemas.microsoft.com/office/drawing/2014/main" id="{C0564787-77B1-1B42-818D-A0976D9000D2}"/>
              </a:ext>
            </a:extLst>
          </p:cNvPr>
          <p:cNvSpPr>
            <a:spLocks noChangeAspect="1" noChangeArrowheads="1"/>
          </p:cNvSpPr>
          <p:nvPr/>
        </p:nvSpPr>
        <p:spPr bwMode="auto">
          <a:xfrm>
            <a:off x="3529260" y="3600527"/>
            <a:ext cx="1957139" cy="19571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olour of pollution: Environmental racism | | Al Jazeera">
            <a:extLst>
              <a:ext uri="{FF2B5EF4-FFF2-40B4-BE49-F238E27FC236}">
                <a16:creationId xmlns:a16="http://schemas.microsoft.com/office/drawing/2014/main" id="{00248B82-6B8C-D249-9B7D-A65C8E0D12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05" t="6723" r="16242" b="4705"/>
          <a:stretch/>
        </p:blipFill>
        <p:spPr bwMode="auto">
          <a:xfrm>
            <a:off x="88717" y="3624287"/>
            <a:ext cx="1698534" cy="25543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uclear waste dump: Barngarla group says indigenous ...">
            <a:extLst>
              <a:ext uri="{FF2B5EF4-FFF2-40B4-BE49-F238E27FC236}">
                <a16:creationId xmlns:a16="http://schemas.microsoft.com/office/drawing/2014/main" id="{604CC391-12BC-FE49-9FD1-39F2005D9D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14" r="28795"/>
          <a:stretch/>
        </p:blipFill>
        <p:spPr bwMode="auto">
          <a:xfrm>
            <a:off x="1919537" y="3867351"/>
            <a:ext cx="1662789" cy="19571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bstract render of glass nodes and mesh">
            <a:extLst>
              <a:ext uri="{FF2B5EF4-FFF2-40B4-BE49-F238E27FC236}">
                <a16:creationId xmlns:a16="http://schemas.microsoft.com/office/drawing/2014/main" id="{502A262F-D61E-7648-A11C-C5AECB803212}"/>
              </a:ext>
            </a:extLst>
          </p:cNvPr>
          <p:cNvPicPr>
            <a:picLocks noChangeAspect="1"/>
          </p:cNvPicPr>
          <p:nvPr/>
        </p:nvPicPr>
        <p:blipFill rotWithShape="1">
          <a:blip r:embed="rId5">
            <a:alphaModFix amt="39000"/>
          </a:blip>
          <a:srcRect t="28684" b="21037"/>
          <a:stretch/>
        </p:blipFill>
        <p:spPr>
          <a:xfrm>
            <a:off x="109341" y="26368"/>
            <a:ext cx="12057567" cy="3078705"/>
          </a:xfrm>
          <a:prstGeom prst="rect">
            <a:avLst/>
          </a:prstGeom>
          <a:effectLst>
            <a:outerShdw blurRad="50800" dist="50800" dir="5400000" algn="ctr" rotWithShape="0">
              <a:srgbClr val="000000">
                <a:alpha val="0"/>
              </a:srgbClr>
            </a:outerShdw>
          </a:effectLst>
        </p:spPr>
      </p:pic>
      <p:sp>
        <p:nvSpPr>
          <p:cNvPr id="5" name="Title 4">
            <a:extLst>
              <a:ext uri="{FF2B5EF4-FFF2-40B4-BE49-F238E27FC236}">
                <a16:creationId xmlns:a16="http://schemas.microsoft.com/office/drawing/2014/main" id="{A47DC0F1-7A40-5144-B011-42B0B836679F}"/>
              </a:ext>
            </a:extLst>
          </p:cNvPr>
          <p:cNvSpPr>
            <a:spLocks noGrp="1"/>
          </p:cNvSpPr>
          <p:nvPr>
            <p:ph type="title"/>
          </p:nvPr>
        </p:nvSpPr>
        <p:spPr>
          <a:xfrm>
            <a:off x="1000186" y="158842"/>
            <a:ext cx="10812063" cy="2764693"/>
          </a:xfrm>
        </p:spPr>
        <p:txBody>
          <a:bodyPr anchor="ctr">
            <a:normAutofit/>
          </a:bodyPr>
          <a:lstStyle/>
          <a:p>
            <a:pPr>
              <a:lnSpc>
                <a:spcPct val="150000"/>
              </a:lnSpc>
            </a:pPr>
            <a:r>
              <a:rPr lang="en-US" sz="3000" b="1" dirty="0"/>
              <a:t>People of color are disproportionately and/or distinctly vulnerable to the harms of climate change and environmental degradation.</a:t>
            </a:r>
          </a:p>
        </p:txBody>
      </p:sp>
      <p:sp>
        <p:nvSpPr>
          <p:cNvPr id="2" name="Rectangle 1">
            <a:extLst>
              <a:ext uri="{FF2B5EF4-FFF2-40B4-BE49-F238E27FC236}">
                <a16:creationId xmlns:a16="http://schemas.microsoft.com/office/drawing/2014/main" id="{17E813DE-8FC3-52ED-8B41-6C73CDB9A1B2}"/>
              </a:ext>
            </a:extLst>
          </p:cNvPr>
          <p:cNvSpPr/>
          <p:nvPr/>
        </p:nvSpPr>
        <p:spPr>
          <a:xfrm>
            <a:off x="9188340" y="2357186"/>
            <a:ext cx="2388924"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intensification</a:t>
            </a:r>
          </a:p>
        </p:txBody>
      </p:sp>
      <p:sp>
        <p:nvSpPr>
          <p:cNvPr id="3" name="Title 4">
            <a:extLst>
              <a:ext uri="{FF2B5EF4-FFF2-40B4-BE49-F238E27FC236}">
                <a16:creationId xmlns:a16="http://schemas.microsoft.com/office/drawing/2014/main" id="{14127752-30E7-9C38-6916-84BFB9CD58DC}"/>
              </a:ext>
            </a:extLst>
          </p:cNvPr>
          <p:cNvSpPr txBox="1">
            <a:spLocks/>
          </p:cNvSpPr>
          <p:nvPr/>
        </p:nvSpPr>
        <p:spPr>
          <a:xfrm>
            <a:off x="3687580" y="3346433"/>
            <a:ext cx="8509917" cy="316665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marL="457200" indent="-457200">
              <a:lnSpc>
                <a:spcPct val="150000"/>
              </a:lnSpc>
              <a:buFont typeface="Arial" panose="020B0604020202020204" pitchFamily="34" charset="0"/>
              <a:buChar char="•"/>
            </a:pPr>
            <a:r>
              <a:rPr lang="en-US" sz="3000" dirty="0"/>
              <a:t>Climate change </a:t>
            </a:r>
            <a:r>
              <a:rPr lang="en-US" sz="3000" dirty="0">
                <a:sym typeface="Wingdings" pitchFamily="2" charset="2"/>
              </a:rPr>
              <a:t> climate refugees</a:t>
            </a:r>
          </a:p>
          <a:p>
            <a:pPr marL="457200" indent="-457200">
              <a:lnSpc>
                <a:spcPct val="150000"/>
              </a:lnSpc>
              <a:buFont typeface="Arial" panose="020B0604020202020204" pitchFamily="34" charset="0"/>
              <a:buChar char="•"/>
            </a:pPr>
            <a:r>
              <a:rPr lang="en-US" sz="3000" dirty="0">
                <a:sym typeface="Wingdings" pitchFamily="2" charset="2"/>
              </a:rPr>
              <a:t>Pollution  environmental racism</a:t>
            </a:r>
          </a:p>
          <a:p>
            <a:pPr marL="457200" indent="-457200">
              <a:lnSpc>
                <a:spcPct val="150000"/>
              </a:lnSpc>
              <a:buFont typeface="Arial" panose="020B0604020202020204" pitchFamily="34" charset="0"/>
              <a:buChar char="•"/>
            </a:pPr>
            <a:r>
              <a:rPr lang="en-US" sz="3000" dirty="0">
                <a:sym typeface="Wingdings" pitchFamily="2" charset="2"/>
              </a:rPr>
              <a:t>Extraction  destruction of indigenous homes and livelihoods</a:t>
            </a:r>
            <a:endParaRPr lang="en-US" sz="3000" dirty="0"/>
          </a:p>
          <a:p>
            <a:pPr>
              <a:lnSpc>
                <a:spcPct val="150000"/>
              </a:lnSpc>
            </a:pPr>
            <a:endParaRPr lang="en-US" sz="3000" b="1" dirty="0"/>
          </a:p>
        </p:txBody>
      </p:sp>
    </p:spTree>
    <p:extLst>
      <p:ext uri="{BB962C8B-B14F-4D97-AF65-F5344CB8AC3E}">
        <p14:creationId xmlns:p14="http://schemas.microsoft.com/office/powerpoint/2010/main" val="39222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904C60-37C2-9D5D-8D79-F4D090E40909}"/>
              </a:ext>
            </a:extLst>
          </p:cNvPr>
          <p:cNvPicPr>
            <a:picLocks noChangeAspect="1"/>
          </p:cNvPicPr>
          <p:nvPr/>
        </p:nvPicPr>
        <p:blipFill>
          <a:blip r:embed="rId2"/>
          <a:stretch>
            <a:fillRect/>
          </a:stretch>
        </p:blipFill>
        <p:spPr>
          <a:xfrm>
            <a:off x="3064740" y="2565400"/>
            <a:ext cx="5702300" cy="3987800"/>
          </a:xfrm>
          <a:prstGeom prst="rect">
            <a:avLst/>
          </a:prstGeom>
        </p:spPr>
      </p:pic>
      <p:pic>
        <p:nvPicPr>
          <p:cNvPr id="5" name="Picture 4">
            <a:extLst>
              <a:ext uri="{FF2B5EF4-FFF2-40B4-BE49-F238E27FC236}">
                <a16:creationId xmlns:a16="http://schemas.microsoft.com/office/drawing/2014/main" id="{D362AC4C-1F8B-DC10-E65A-9B9629B6B6B3}"/>
              </a:ext>
            </a:extLst>
          </p:cNvPr>
          <p:cNvPicPr>
            <a:picLocks noChangeAspect="1"/>
          </p:cNvPicPr>
          <p:nvPr/>
        </p:nvPicPr>
        <p:blipFill>
          <a:blip r:embed="rId3"/>
          <a:stretch>
            <a:fillRect/>
          </a:stretch>
        </p:blipFill>
        <p:spPr>
          <a:xfrm>
            <a:off x="1825914" y="304800"/>
            <a:ext cx="7772400" cy="2078507"/>
          </a:xfrm>
          <a:prstGeom prst="rect">
            <a:avLst/>
          </a:prstGeom>
        </p:spPr>
      </p:pic>
    </p:spTree>
    <p:extLst>
      <p:ext uri="{BB962C8B-B14F-4D97-AF65-F5344CB8AC3E}">
        <p14:creationId xmlns:p14="http://schemas.microsoft.com/office/powerpoint/2010/main" val="330535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8"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9" name="Freeform: Shape 58">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0"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2" name="Freeform: Shape 61">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1" name="Freeform: Shape 60">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0"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71" name="Freeform: Shape 70">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50" name="AutoShape 4" descr="May be an image of text that says &quot;SG CLIMATE RALLY&quot;">
            <a:extLst>
              <a:ext uri="{FF2B5EF4-FFF2-40B4-BE49-F238E27FC236}">
                <a16:creationId xmlns:a16="http://schemas.microsoft.com/office/drawing/2014/main" id="{C0564787-77B1-1B42-818D-A0976D9000D2}"/>
              </a:ext>
            </a:extLst>
          </p:cNvPr>
          <p:cNvSpPr>
            <a:spLocks noChangeAspect="1" noChangeArrowheads="1"/>
          </p:cNvSpPr>
          <p:nvPr/>
        </p:nvSpPr>
        <p:spPr bwMode="auto">
          <a:xfrm>
            <a:off x="3529260" y="3600527"/>
            <a:ext cx="1957139" cy="19571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Indigenous Communities Reject Oil Drilling in Block 10 | NACLA">
            <a:extLst>
              <a:ext uri="{FF2B5EF4-FFF2-40B4-BE49-F238E27FC236}">
                <a16:creationId xmlns:a16="http://schemas.microsoft.com/office/drawing/2014/main" id="{76039BAB-D820-6841-8161-196314556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724" y="3747407"/>
            <a:ext cx="3119037" cy="234167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bstract render of glass nodes and mesh">
            <a:extLst>
              <a:ext uri="{FF2B5EF4-FFF2-40B4-BE49-F238E27FC236}">
                <a16:creationId xmlns:a16="http://schemas.microsoft.com/office/drawing/2014/main" id="{9B6776FF-5558-DE49-A357-7E470D9BEA70}"/>
              </a:ext>
            </a:extLst>
          </p:cNvPr>
          <p:cNvPicPr>
            <a:picLocks noChangeAspect="1"/>
          </p:cNvPicPr>
          <p:nvPr/>
        </p:nvPicPr>
        <p:blipFill rotWithShape="1">
          <a:blip r:embed="rId4">
            <a:alphaModFix amt="39000"/>
          </a:blip>
          <a:srcRect t="28684" b="21037"/>
          <a:stretch/>
        </p:blipFill>
        <p:spPr>
          <a:xfrm>
            <a:off x="109341" y="26368"/>
            <a:ext cx="12057567" cy="3078705"/>
          </a:xfrm>
          <a:prstGeom prst="rect">
            <a:avLst/>
          </a:prstGeom>
          <a:effectLst>
            <a:outerShdw blurRad="50800" dist="50800" dir="5400000" algn="ctr" rotWithShape="0">
              <a:srgbClr val="000000">
                <a:alpha val="0"/>
              </a:srgbClr>
            </a:outerShdw>
          </a:effectLst>
        </p:spPr>
      </p:pic>
      <p:sp>
        <p:nvSpPr>
          <p:cNvPr id="5" name="Title 4">
            <a:extLst>
              <a:ext uri="{FF2B5EF4-FFF2-40B4-BE49-F238E27FC236}">
                <a16:creationId xmlns:a16="http://schemas.microsoft.com/office/drawing/2014/main" id="{A47DC0F1-7A40-5144-B011-42B0B836679F}"/>
              </a:ext>
            </a:extLst>
          </p:cNvPr>
          <p:cNvSpPr>
            <a:spLocks noGrp="1"/>
          </p:cNvSpPr>
          <p:nvPr>
            <p:ph type="title"/>
          </p:nvPr>
        </p:nvSpPr>
        <p:spPr>
          <a:xfrm>
            <a:off x="1000186" y="158842"/>
            <a:ext cx="10812063" cy="2764693"/>
          </a:xfrm>
        </p:spPr>
        <p:txBody>
          <a:bodyPr anchor="ctr">
            <a:normAutofit/>
          </a:bodyPr>
          <a:lstStyle/>
          <a:p>
            <a:pPr>
              <a:lnSpc>
                <a:spcPct val="150000"/>
              </a:lnSpc>
            </a:pPr>
            <a:r>
              <a:rPr lang="en-US" sz="3000" b="1" dirty="0"/>
              <a:t>People of color are disproportionately and/or distinctly vulnerable to the harms of climate change and environmental degradation.</a:t>
            </a:r>
          </a:p>
        </p:txBody>
      </p:sp>
      <p:sp>
        <p:nvSpPr>
          <p:cNvPr id="2" name="TextBox 1">
            <a:extLst>
              <a:ext uri="{FF2B5EF4-FFF2-40B4-BE49-F238E27FC236}">
                <a16:creationId xmlns:a16="http://schemas.microsoft.com/office/drawing/2014/main" id="{95D500B2-63F1-8E48-8037-CEEA4D25B94E}"/>
              </a:ext>
            </a:extLst>
          </p:cNvPr>
          <p:cNvSpPr txBox="1"/>
          <p:nvPr/>
        </p:nvSpPr>
        <p:spPr>
          <a:xfrm>
            <a:off x="12801600" y="5130800"/>
            <a:ext cx="184731" cy="369332"/>
          </a:xfrm>
          <a:prstGeom prst="rect">
            <a:avLst/>
          </a:prstGeom>
          <a:noFill/>
        </p:spPr>
        <p:txBody>
          <a:bodyPr wrap="none" rtlCol="0">
            <a:spAutoFit/>
          </a:bodyPr>
          <a:lstStyle/>
          <a:p>
            <a:endParaRPr lang="en-US" dirty="0"/>
          </a:p>
        </p:txBody>
      </p:sp>
      <p:sp>
        <p:nvSpPr>
          <p:cNvPr id="3" name="Title 4">
            <a:extLst>
              <a:ext uri="{FF2B5EF4-FFF2-40B4-BE49-F238E27FC236}">
                <a16:creationId xmlns:a16="http://schemas.microsoft.com/office/drawing/2014/main" id="{28E474FA-B4A0-C9B5-2678-F72110194ADF}"/>
              </a:ext>
            </a:extLst>
          </p:cNvPr>
          <p:cNvSpPr txBox="1">
            <a:spLocks/>
          </p:cNvSpPr>
          <p:nvPr/>
        </p:nvSpPr>
        <p:spPr>
          <a:xfrm>
            <a:off x="3687580" y="3346433"/>
            <a:ext cx="8509917" cy="316665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marL="457200" indent="-457200">
              <a:lnSpc>
                <a:spcPct val="150000"/>
              </a:lnSpc>
              <a:buFont typeface="Arial" panose="020B0604020202020204" pitchFamily="34" charset="0"/>
              <a:buChar char="•"/>
            </a:pPr>
            <a:r>
              <a:rPr lang="en-US" sz="3000" dirty="0"/>
              <a:t>Climate change </a:t>
            </a:r>
            <a:r>
              <a:rPr lang="en-US" sz="3000" dirty="0">
                <a:sym typeface="Wingdings" pitchFamily="2" charset="2"/>
              </a:rPr>
              <a:t> climate refugees</a:t>
            </a:r>
          </a:p>
          <a:p>
            <a:pPr marL="457200" indent="-457200">
              <a:lnSpc>
                <a:spcPct val="150000"/>
              </a:lnSpc>
              <a:buFont typeface="Arial" panose="020B0604020202020204" pitchFamily="34" charset="0"/>
              <a:buChar char="•"/>
            </a:pPr>
            <a:r>
              <a:rPr lang="en-US" sz="3000" dirty="0">
                <a:sym typeface="Wingdings" pitchFamily="2" charset="2"/>
              </a:rPr>
              <a:t>Pollution  environmental racism</a:t>
            </a:r>
          </a:p>
          <a:p>
            <a:pPr marL="457200" indent="-457200">
              <a:lnSpc>
                <a:spcPct val="150000"/>
              </a:lnSpc>
              <a:buFont typeface="Arial" panose="020B0604020202020204" pitchFamily="34" charset="0"/>
              <a:buChar char="•"/>
            </a:pPr>
            <a:r>
              <a:rPr lang="en-US" sz="3000" dirty="0">
                <a:sym typeface="Wingdings" pitchFamily="2" charset="2"/>
              </a:rPr>
              <a:t>Extraction  destruction of indigenous homes and livelihoods</a:t>
            </a:r>
            <a:endParaRPr lang="en-US" sz="3000" dirty="0"/>
          </a:p>
          <a:p>
            <a:pPr>
              <a:lnSpc>
                <a:spcPct val="150000"/>
              </a:lnSpc>
            </a:pPr>
            <a:endParaRPr lang="en-US" sz="3000" b="1" dirty="0"/>
          </a:p>
        </p:txBody>
      </p:sp>
      <p:sp>
        <p:nvSpPr>
          <p:cNvPr id="4" name="Rectangle 3">
            <a:extLst>
              <a:ext uri="{FF2B5EF4-FFF2-40B4-BE49-F238E27FC236}">
                <a16:creationId xmlns:a16="http://schemas.microsoft.com/office/drawing/2014/main" id="{44882F61-B351-0DF5-5114-B358E9D35337}"/>
              </a:ext>
            </a:extLst>
          </p:cNvPr>
          <p:cNvSpPr/>
          <p:nvPr/>
        </p:nvSpPr>
        <p:spPr>
          <a:xfrm>
            <a:off x="9188340" y="2357186"/>
            <a:ext cx="2388924"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intensification</a:t>
            </a:r>
          </a:p>
        </p:txBody>
      </p:sp>
    </p:spTree>
    <p:extLst>
      <p:ext uri="{BB962C8B-B14F-4D97-AF65-F5344CB8AC3E}">
        <p14:creationId xmlns:p14="http://schemas.microsoft.com/office/powerpoint/2010/main" val="61586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Top Left">
            <a:extLst>
              <a:ext uri="{FF2B5EF4-FFF2-40B4-BE49-F238E27FC236}">
                <a16:creationId xmlns:a16="http://schemas.microsoft.com/office/drawing/2014/main" id="{14EB9E3B-CE4C-46EA-B8D1-457317C0A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6" name="Freeform: Shape 15">
              <a:extLst>
                <a:ext uri="{FF2B5EF4-FFF2-40B4-BE49-F238E27FC236}">
                  <a16:creationId xmlns:a16="http://schemas.microsoft.com/office/drawing/2014/main" id="{4CB367B6-341F-47A1-9AE3-03CDEA5762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Freeform: Shape 16">
              <a:extLst>
                <a:ext uri="{FF2B5EF4-FFF2-40B4-BE49-F238E27FC236}">
                  <a16:creationId xmlns:a16="http://schemas.microsoft.com/office/drawing/2014/main" id="{2CDB48FD-56C1-4CEE-9116-55FC83D9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EE572BE7-B4C1-4594-8834-E91C625D4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A5F74776-5590-4693-B9BE-CB2F7780B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ABCF0F9-7EE2-4024-894D-8778AAABC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B211483D-742A-4C7E-919E-36F0AE2C1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35A0B184-15A7-4BC0-AA97-3FE7981D6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D6B2FF9B-D612-4819-B6C9-5F67AEB83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5" name="Bottom Right">
            <a:extLst>
              <a:ext uri="{FF2B5EF4-FFF2-40B4-BE49-F238E27FC236}">
                <a16:creationId xmlns:a16="http://schemas.microsoft.com/office/drawing/2014/main" id="{EACEE585-77A5-4267-A020-F2BB70BF56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6" name="Graphic 157">
              <a:extLst>
                <a:ext uri="{FF2B5EF4-FFF2-40B4-BE49-F238E27FC236}">
                  <a16:creationId xmlns:a16="http://schemas.microsoft.com/office/drawing/2014/main" id="{5D04C1D3-00C8-480B-AE77-351CAC389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8" name="Freeform: Shape 27">
                <a:extLst>
                  <a:ext uri="{FF2B5EF4-FFF2-40B4-BE49-F238E27FC236}">
                    <a16:creationId xmlns:a16="http://schemas.microsoft.com/office/drawing/2014/main" id="{FBB507E8-1FF0-4204-8B01-40EF0555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C1773A54-A61B-4261-A787-8795E412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E9E3FC2E-7118-4851-9FD0-32AE5588D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D7C69CF4-58E9-4BD7-87A8-6528A4AA2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71E02CB-FAAF-4B47-B5DE-F938C4EF4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9B039117-4539-49FC-A780-A78AD50B8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BE2BFF77-558E-4891-B9F4-6D5326BB7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7" name="Freeform: Shape 26">
              <a:extLst>
                <a:ext uri="{FF2B5EF4-FFF2-40B4-BE49-F238E27FC236}">
                  <a16:creationId xmlns:a16="http://schemas.microsoft.com/office/drawing/2014/main" id="{3259CE72-AB8F-4DE0-A183-E00F8C701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Picture 34" descr="Abstract render of glass nodes and mesh">
            <a:extLst>
              <a:ext uri="{FF2B5EF4-FFF2-40B4-BE49-F238E27FC236}">
                <a16:creationId xmlns:a16="http://schemas.microsoft.com/office/drawing/2014/main" id="{9A05A256-F076-B84B-AAE8-7F9098BA744E}"/>
              </a:ext>
            </a:extLst>
          </p:cNvPr>
          <p:cNvPicPr>
            <a:picLocks noChangeAspect="1"/>
          </p:cNvPicPr>
          <p:nvPr/>
        </p:nvPicPr>
        <p:blipFill rotWithShape="1">
          <a:blip r:embed="rId3">
            <a:alphaModFix amt="40000"/>
          </a:blip>
          <a:srcRect t="27483" r="-2" b="19834"/>
          <a:stretch/>
        </p:blipFill>
        <p:spPr>
          <a:xfrm>
            <a:off x="-3048" y="3871118"/>
            <a:ext cx="12499848" cy="3017316"/>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pic>
      <p:sp>
        <p:nvSpPr>
          <p:cNvPr id="37" name="Title 3">
            <a:extLst>
              <a:ext uri="{FF2B5EF4-FFF2-40B4-BE49-F238E27FC236}">
                <a16:creationId xmlns:a16="http://schemas.microsoft.com/office/drawing/2014/main" id="{AB92BA36-BAE6-AA42-A703-8B5EEC08282A}"/>
              </a:ext>
            </a:extLst>
          </p:cNvPr>
          <p:cNvSpPr txBox="1">
            <a:spLocks/>
          </p:cNvSpPr>
          <p:nvPr/>
        </p:nvSpPr>
        <p:spPr>
          <a:xfrm>
            <a:off x="682825" y="543780"/>
            <a:ext cx="11192619" cy="317881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sz="3000" dirty="0"/>
              <a:t>“You can’t have climate change without sacrifice zones*, and you can’t have sacrifice zones without disposable people, and you can't have disposable people without racism. ” </a:t>
            </a:r>
            <a:br>
              <a:rPr lang="en-US" sz="3000" dirty="0"/>
            </a:br>
            <a:r>
              <a:rPr lang="en-US" sz="3000" dirty="0"/>
              <a:t>			– Hop Hopkins, “Racism Is Killing Our Planet”</a:t>
            </a:r>
            <a:br>
              <a:rPr lang="en-US" sz="3000" dirty="0"/>
            </a:br>
            <a:br>
              <a:rPr lang="en-US" sz="3000" dirty="0"/>
            </a:br>
            <a:r>
              <a:rPr lang="en-US" sz="3000" dirty="0"/>
              <a:t>*pollution, nuclear waste, fracked watersheds; islands</a:t>
            </a:r>
          </a:p>
        </p:txBody>
      </p:sp>
      <p:sp>
        <p:nvSpPr>
          <p:cNvPr id="38" name="Title 4">
            <a:extLst>
              <a:ext uri="{FF2B5EF4-FFF2-40B4-BE49-F238E27FC236}">
                <a16:creationId xmlns:a16="http://schemas.microsoft.com/office/drawing/2014/main" id="{29F6DBE4-F322-124D-B880-BF8878DE0AA0}"/>
              </a:ext>
            </a:extLst>
          </p:cNvPr>
          <p:cNvSpPr txBox="1">
            <a:spLocks/>
          </p:cNvSpPr>
          <p:nvPr/>
        </p:nvSpPr>
        <p:spPr>
          <a:xfrm>
            <a:off x="1741279" y="4645099"/>
            <a:ext cx="11435530" cy="207841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50000"/>
              </a:lnSpc>
            </a:pPr>
            <a:r>
              <a:rPr lang="en-US" sz="3000" b="1" dirty="0"/>
              <a:t>Climate change and environmental degradation </a:t>
            </a:r>
            <a:br>
              <a:rPr lang="en-US" sz="3000" b="1" dirty="0"/>
            </a:br>
            <a:r>
              <a:rPr lang="en-US" sz="3000" b="1" dirty="0"/>
              <a:t>result from prioritizing profit over the well-being of </a:t>
            </a:r>
          </a:p>
          <a:p>
            <a:pPr>
              <a:lnSpc>
                <a:spcPct val="150000"/>
              </a:lnSpc>
            </a:pPr>
            <a:r>
              <a:rPr lang="en-US" sz="3000" b="1" dirty="0"/>
              <a:t>people of color.</a:t>
            </a:r>
          </a:p>
        </p:txBody>
      </p:sp>
      <p:sp>
        <p:nvSpPr>
          <p:cNvPr id="2" name="Rectangle 1">
            <a:extLst>
              <a:ext uri="{FF2B5EF4-FFF2-40B4-BE49-F238E27FC236}">
                <a16:creationId xmlns:a16="http://schemas.microsoft.com/office/drawing/2014/main" id="{DADDDC40-EE9C-A377-8421-19B1F072514F}"/>
              </a:ext>
            </a:extLst>
          </p:cNvPr>
          <p:cNvSpPr/>
          <p:nvPr/>
        </p:nvSpPr>
        <p:spPr>
          <a:xfrm>
            <a:off x="7359431" y="4265124"/>
            <a:ext cx="1747594" cy="477054"/>
          </a:xfrm>
          <a:prstGeom prst="rect">
            <a:avLst/>
          </a:prstGeom>
          <a:noFill/>
        </p:spPr>
        <p:txBody>
          <a:bodyPr wrap="none" lIns="91440" tIns="45720" rIns="91440" bIns="45720">
            <a:spAutoFit/>
          </a:bodyPr>
          <a:lstStyle/>
          <a:p>
            <a:pPr algn="ctr"/>
            <a:r>
              <a:rPr lang="en-US"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functional</a:t>
            </a:r>
            <a:endPar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756953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Top Left">
            <a:extLst>
              <a:ext uri="{FF2B5EF4-FFF2-40B4-BE49-F238E27FC236}">
                <a16:creationId xmlns:a16="http://schemas.microsoft.com/office/drawing/2014/main" id="{14EB9E3B-CE4C-46EA-B8D1-457317C0A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6" name="Freeform: Shape 15">
              <a:extLst>
                <a:ext uri="{FF2B5EF4-FFF2-40B4-BE49-F238E27FC236}">
                  <a16:creationId xmlns:a16="http://schemas.microsoft.com/office/drawing/2014/main" id="{4CB367B6-341F-47A1-9AE3-03CDEA5762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Freeform: Shape 16">
              <a:extLst>
                <a:ext uri="{FF2B5EF4-FFF2-40B4-BE49-F238E27FC236}">
                  <a16:creationId xmlns:a16="http://schemas.microsoft.com/office/drawing/2014/main" id="{2CDB48FD-56C1-4CEE-9116-55FC83D9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EE572BE7-B4C1-4594-8834-E91C625D4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A5F74776-5590-4693-B9BE-CB2F7780B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ABCF0F9-7EE2-4024-894D-8778AAABC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B211483D-742A-4C7E-919E-36F0AE2C1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35A0B184-15A7-4BC0-AA97-3FE7981D6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D6B2FF9B-D612-4819-B6C9-5F67AEB83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5" name="Bottom Right">
            <a:extLst>
              <a:ext uri="{FF2B5EF4-FFF2-40B4-BE49-F238E27FC236}">
                <a16:creationId xmlns:a16="http://schemas.microsoft.com/office/drawing/2014/main" id="{EACEE585-77A5-4267-A020-F2BB70BF56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6" name="Graphic 157">
              <a:extLst>
                <a:ext uri="{FF2B5EF4-FFF2-40B4-BE49-F238E27FC236}">
                  <a16:creationId xmlns:a16="http://schemas.microsoft.com/office/drawing/2014/main" id="{5D04C1D3-00C8-480B-AE77-351CAC389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8" name="Freeform: Shape 27">
                <a:extLst>
                  <a:ext uri="{FF2B5EF4-FFF2-40B4-BE49-F238E27FC236}">
                    <a16:creationId xmlns:a16="http://schemas.microsoft.com/office/drawing/2014/main" id="{FBB507E8-1FF0-4204-8B01-40EF0555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C1773A54-A61B-4261-A787-8795E412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E9E3FC2E-7118-4851-9FD0-32AE5588D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D7C69CF4-58E9-4BD7-87A8-6528A4AA2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71E02CB-FAAF-4B47-B5DE-F938C4EF4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9B039117-4539-49FC-A780-A78AD50B8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BE2BFF77-558E-4891-B9F4-6D5326BB7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7" name="Freeform: Shape 26">
              <a:extLst>
                <a:ext uri="{FF2B5EF4-FFF2-40B4-BE49-F238E27FC236}">
                  <a16:creationId xmlns:a16="http://schemas.microsoft.com/office/drawing/2014/main" id="{3259CE72-AB8F-4DE0-A183-E00F8C701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Picture 34" descr="Abstract render of glass nodes and mesh">
            <a:extLst>
              <a:ext uri="{FF2B5EF4-FFF2-40B4-BE49-F238E27FC236}">
                <a16:creationId xmlns:a16="http://schemas.microsoft.com/office/drawing/2014/main" id="{9A05A256-F076-B84B-AAE8-7F9098BA744E}"/>
              </a:ext>
            </a:extLst>
          </p:cNvPr>
          <p:cNvPicPr>
            <a:picLocks noChangeAspect="1"/>
          </p:cNvPicPr>
          <p:nvPr/>
        </p:nvPicPr>
        <p:blipFill rotWithShape="1">
          <a:blip r:embed="rId3">
            <a:alphaModFix amt="40000"/>
          </a:blip>
          <a:srcRect t="27483" r="-2" b="19834"/>
          <a:stretch/>
        </p:blipFill>
        <p:spPr>
          <a:xfrm>
            <a:off x="-3048" y="3871118"/>
            <a:ext cx="12499848" cy="3017316"/>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pic>
      <p:sp>
        <p:nvSpPr>
          <p:cNvPr id="37" name="Title 3">
            <a:extLst>
              <a:ext uri="{FF2B5EF4-FFF2-40B4-BE49-F238E27FC236}">
                <a16:creationId xmlns:a16="http://schemas.microsoft.com/office/drawing/2014/main" id="{AB92BA36-BAE6-AA42-A703-8B5EEC08282A}"/>
              </a:ext>
            </a:extLst>
          </p:cNvPr>
          <p:cNvSpPr txBox="1">
            <a:spLocks/>
          </p:cNvSpPr>
          <p:nvPr/>
        </p:nvSpPr>
        <p:spPr>
          <a:xfrm>
            <a:off x="682825" y="543780"/>
            <a:ext cx="11192619" cy="317881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endParaRPr lang="en-US" sz="3000" dirty="0"/>
          </a:p>
        </p:txBody>
      </p:sp>
      <p:sp>
        <p:nvSpPr>
          <p:cNvPr id="38" name="Title 4">
            <a:extLst>
              <a:ext uri="{FF2B5EF4-FFF2-40B4-BE49-F238E27FC236}">
                <a16:creationId xmlns:a16="http://schemas.microsoft.com/office/drawing/2014/main" id="{29F6DBE4-F322-124D-B880-BF8878DE0AA0}"/>
              </a:ext>
            </a:extLst>
          </p:cNvPr>
          <p:cNvSpPr txBox="1">
            <a:spLocks/>
          </p:cNvSpPr>
          <p:nvPr/>
        </p:nvSpPr>
        <p:spPr>
          <a:xfrm>
            <a:off x="1741279" y="4645099"/>
            <a:ext cx="11435530" cy="207841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50000"/>
              </a:lnSpc>
            </a:pPr>
            <a:r>
              <a:rPr lang="en-US" sz="3000" b="1" dirty="0"/>
              <a:t>Climate change and environmental degradation </a:t>
            </a:r>
            <a:br>
              <a:rPr lang="en-US" sz="3000" b="1" dirty="0"/>
            </a:br>
            <a:r>
              <a:rPr lang="en-US" sz="3000" b="1" dirty="0"/>
              <a:t>result from the military and border operations targeting people of color.</a:t>
            </a:r>
          </a:p>
        </p:txBody>
      </p:sp>
      <p:sp>
        <p:nvSpPr>
          <p:cNvPr id="2" name="Rectangle 1">
            <a:extLst>
              <a:ext uri="{FF2B5EF4-FFF2-40B4-BE49-F238E27FC236}">
                <a16:creationId xmlns:a16="http://schemas.microsoft.com/office/drawing/2014/main" id="{DADDDC40-EE9C-A377-8421-19B1F072514F}"/>
              </a:ext>
            </a:extLst>
          </p:cNvPr>
          <p:cNvSpPr/>
          <p:nvPr/>
        </p:nvSpPr>
        <p:spPr>
          <a:xfrm>
            <a:off x="7558204" y="4265124"/>
            <a:ext cx="1350050" cy="477054"/>
          </a:xfrm>
          <a:prstGeom prst="rect">
            <a:avLst/>
          </a:prstGeom>
          <a:noFill/>
        </p:spPr>
        <p:txBody>
          <a:bodyPr wrap="none" lIns="91440" tIns="45720" rIns="91440" bIns="45720">
            <a:spAutoFit/>
          </a:bodyPr>
          <a:lstStyle/>
          <a:p>
            <a:pPr algn="ctr"/>
            <a:r>
              <a:rPr lang="en-US"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genetic</a:t>
            </a:r>
            <a:endPar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Title 3">
            <a:extLst>
              <a:ext uri="{FF2B5EF4-FFF2-40B4-BE49-F238E27FC236}">
                <a16:creationId xmlns:a16="http://schemas.microsoft.com/office/drawing/2014/main" id="{E7547C94-F2AA-B934-BA6C-22808A85626A}"/>
              </a:ext>
            </a:extLst>
          </p:cNvPr>
          <p:cNvSpPr txBox="1">
            <a:spLocks/>
          </p:cNvSpPr>
          <p:nvPr/>
        </p:nvSpPr>
        <p:spPr>
          <a:xfrm>
            <a:off x="835225" y="696180"/>
            <a:ext cx="11192619" cy="317881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marL="457200" indent="-457200">
              <a:buFont typeface="Arial" panose="020B0604020202020204" pitchFamily="34" charset="0"/>
              <a:buChar char="•"/>
            </a:pPr>
            <a:r>
              <a:rPr lang="en-US" sz="3000" dirty="0"/>
              <a:t>PFAS contamination from military firefighting substance</a:t>
            </a:r>
          </a:p>
          <a:p>
            <a:pPr marL="457200" indent="-457200">
              <a:buFont typeface="Arial" panose="020B0604020202020204" pitchFamily="34" charset="0"/>
              <a:buChar char="•"/>
            </a:pPr>
            <a:r>
              <a:rPr lang="en-US" sz="3000" dirty="0"/>
              <a:t>Military conflicts disrupt and divert resources away from climate efforts (e.g. Myanmar)</a:t>
            </a:r>
          </a:p>
          <a:p>
            <a:pPr marL="457200" indent="-457200">
              <a:buFont typeface="Arial" panose="020B0604020202020204" pitchFamily="34" charset="0"/>
              <a:buChar char="•"/>
            </a:pPr>
            <a:r>
              <a:rPr lang="en-US" sz="3000" dirty="0"/>
              <a:t>Border walls destroy biodiversity by barricading species/territory</a:t>
            </a:r>
          </a:p>
        </p:txBody>
      </p:sp>
    </p:spTree>
    <p:extLst>
      <p:ext uri="{BB962C8B-B14F-4D97-AF65-F5344CB8AC3E}">
        <p14:creationId xmlns:p14="http://schemas.microsoft.com/office/powerpoint/2010/main" val="280503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C624-713A-F2BB-C400-10B9FD14E81D}"/>
              </a:ext>
            </a:extLst>
          </p:cNvPr>
          <p:cNvSpPr>
            <a:spLocks noGrp="1"/>
          </p:cNvSpPr>
          <p:nvPr>
            <p:ph type="title"/>
          </p:nvPr>
        </p:nvSpPr>
        <p:spPr>
          <a:xfrm>
            <a:off x="993913" y="1925500"/>
            <a:ext cx="11095659" cy="1133475"/>
          </a:xfrm>
        </p:spPr>
        <p:txBody>
          <a:bodyPr/>
          <a:lstStyle/>
          <a:p>
            <a:r>
              <a:rPr lang="en-US" dirty="0"/>
              <a:t>Leftism &lt;&gt; Climate Justice</a:t>
            </a:r>
          </a:p>
        </p:txBody>
      </p:sp>
    </p:spTree>
    <p:extLst>
      <p:ext uri="{BB962C8B-B14F-4D97-AF65-F5344CB8AC3E}">
        <p14:creationId xmlns:p14="http://schemas.microsoft.com/office/powerpoint/2010/main" val="3771244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8"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9" name="Freeform: Shape 58">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0"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2" name="Freeform: Shape 61">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1" name="Freeform: Shape 60">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0"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71" name="Freeform: Shape 70">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50" name="AutoShape 4" descr="May be an image of text that says &quot;SG CLIMATE RALLY&quot;">
            <a:extLst>
              <a:ext uri="{FF2B5EF4-FFF2-40B4-BE49-F238E27FC236}">
                <a16:creationId xmlns:a16="http://schemas.microsoft.com/office/drawing/2014/main" id="{C0564787-77B1-1B42-818D-A0976D9000D2}"/>
              </a:ext>
            </a:extLst>
          </p:cNvPr>
          <p:cNvSpPr>
            <a:spLocks noChangeAspect="1" noChangeArrowheads="1"/>
          </p:cNvSpPr>
          <p:nvPr/>
        </p:nvSpPr>
        <p:spPr bwMode="auto">
          <a:xfrm>
            <a:off x="3529260" y="3600527"/>
            <a:ext cx="1957139" cy="19571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3" name="Picture 52" descr="Logo&#10;&#10;Description automatically generated">
            <a:extLst>
              <a:ext uri="{FF2B5EF4-FFF2-40B4-BE49-F238E27FC236}">
                <a16:creationId xmlns:a16="http://schemas.microsoft.com/office/drawing/2014/main" id="{9039C79A-7A14-B245-AC0E-C854F13D7402}"/>
              </a:ext>
            </a:extLst>
          </p:cNvPr>
          <p:cNvPicPr>
            <a:picLocks noChangeAspect="1"/>
          </p:cNvPicPr>
          <p:nvPr/>
        </p:nvPicPr>
        <p:blipFill>
          <a:blip r:embed="rId2"/>
          <a:stretch>
            <a:fillRect/>
          </a:stretch>
        </p:blipFill>
        <p:spPr>
          <a:xfrm>
            <a:off x="1287718" y="3392832"/>
            <a:ext cx="1466428" cy="1466428"/>
          </a:xfrm>
          <a:prstGeom prst="rect">
            <a:avLst/>
          </a:prstGeom>
        </p:spPr>
      </p:pic>
      <p:sp>
        <p:nvSpPr>
          <p:cNvPr id="78" name="Title 4">
            <a:extLst>
              <a:ext uri="{FF2B5EF4-FFF2-40B4-BE49-F238E27FC236}">
                <a16:creationId xmlns:a16="http://schemas.microsoft.com/office/drawing/2014/main" id="{87610838-46D5-EA43-AED9-6FD1505FED8F}"/>
              </a:ext>
            </a:extLst>
          </p:cNvPr>
          <p:cNvSpPr txBox="1">
            <a:spLocks/>
          </p:cNvSpPr>
          <p:nvPr/>
        </p:nvSpPr>
        <p:spPr>
          <a:xfrm>
            <a:off x="3095316" y="3185937"/>
            <a:ext cx="8186076" cy="17447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50000"/>
              </a:lnSpc>
            </a:pPr>
            <a:r>
              <a:rPr lang="en-US" sz="3000" dirty="0"/>
              <a:t>Climate change </a:t>
            </a:r>
            <a:r>
              <a:rPr lang="en-US" sz="3000" dirty="0">
                <a:sym typeface="Wingdings" pitchFamily="2" charset="2"/>
              </a:rPr>
              <a:t> severe weather  unsafe working conditions (drivers)</a:t>
            </a:r>
            <a:endParaRPr lang="en-US" sz="3000" dirty="0"/>
          </a:p>
        </p:txBody>
      </p:sp>
      <p:pic>
        <p:nvPicPr>
          <p:cNvPr id="69" name="Picture 68" descr="Logo&#10;&#10;Description automatically generated">
            <a:extLst>
              <a:ext uri="{FF2B5EF4-FFF2-40B4-BE49-F238E27FC236}">
                <a16:creationId xmlns:a16="http://schemas.microsoft.com/office/drawing/2014/main" id="{F8BF113D-6A27-9948-96AD-F57AD094ECC9}"/>
              </a:ext>
            </a:extLst>
          </p:cNvPr>
          <p:cNvPicPr>
            <a:picLocks noChangeAspect="1"/>
          </p:cNvPicPr>
          <p:nvPr/>
        </p:nvPicPr>
        <p:blipFill rotWithShape="1">
          <a:blip r:embed="rId3"/>
          <a:srcRect l="26800" r="26178"/>
          <a:stretch/>
        </p:blipFill>
        <p:spPr>
          <a:xfrm>
            <a:off x="1163249" y="5147019"/>
            <a:ext cx="1715366" cy="1466428"/>
          </a:xfrm>
          <a:prstGeom prst="rect">
            <a:avLst/>
          </a:prstGeom>
        </p:spPr>
      </p:pic>
      <p:sp>
        <p:nvSpPr>
          <p:cNvPr id="79" name="Title 4">
            <a:extLst>
              <a:ext uri="{FF2B5EF4-FFF2-40B4-BE49-F238E27FC236}">
                <a16:creationId xmlns:a16="http://schemas.microsoft.com/office/drawing/2014/main" id="{12100DF1-5A0C-304F-948F-3E29A45148BF}"/>
              </a:ext>
            </a:extLst>
          </p:cNvPr>
          <p:cNvSpPr txBox="1">
            <a:spLocks/>
          </p:cNvSpPr>
          <p:nvPr/>
        </p:nvSpPr>
        <p:spPr>
          <a:xfrm>
            <a:off x="3153718" y="4743571"/>
            <a:ext cx="8783543" cy="17447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50000"/>
              </a:lnSpc>
            </a:pPr>
            <a:r>
              <a:rPr lang="en-US" sz="3000" dirty="0"/>
              <a:t>Deforestation etc. </a:t>
            </a:r>
            <a:r>
              <a:rPr lang="en-US" sz="3000" dirty="0">
                <a:sym typeface="Wingdings" pitchFamily="2" charset="2"/>
              </a:rPr>
              <a:t> </a:t>
            </a:r>
            <a:r>
              <a:rPr lang="en-US" sz="3000" dirty="0"/>
              <a:t>COVID-19 </a:t>
            </a:r>
            <a:r>
              <a:rPr lang="en-US" sz="3000" dirty="0">
                <a:sym typeface="Wingdings" pitchFamily="2" charset="2"/>
              </a:rPr>
              <a:t> unsafe working conditions (service industry)</a:t>
            </a:r>
            <a:endParaRPr lang="en-US" sz="3000" dirty="0"/>
          </a:p>
        </p:txBody>
      </p:sp>
      <p:pic>
        <p:nvPicPr>
          <p:cNvPr id="31" name="Picture 30" descr="Abstract render of glass nodes and mesh">
            <a:extLst>
              <a:ext uri="{FF2B5EF4-FFF2-40B4-BE49-F238E27FC236}">
                <a16:creationId xmlns:a16="http://schemas.microsoft.com/office/drawing/2014/main" id="{35939D0C-E0DC-4940-A64D-30EBB26502AE}"/>
              </a:ext>
            </a:extLst>
          </p:cNvPr>
          <p:cNvPicPr>
            <a:picLocks noChangeAspect="1"/>
          </p:cNvPicPr>
          <p:nvPr/>
        </p:nvPicPr>
        <p:blipFill rotWithShape="1">
          <a:blip r:embed="rId4">
            <a:alphaModFix amt="39000"/>
          </a:blip>
          <a:srcRect t="28684" b="21037"/>
          <a:stretch/>
        </p:blipFill>
        <p:spPr>
          <a:xfrm>
            <a:off x="109341" y="26368"/>
            <a:ext cx="12057567" cy="3078705"/>
          </a:xfrm>
          <a:prstGeom prst="rect">
            <a:avLst/>
          </a:prstGeom>
          <a:effectLst>
            <a:outerShdw blurRad="50800" dist="50800" dir="5400000" algn="ctr" rotWithShape="0">
              <a:srgbClr val="000000">
                <a:alpha val="0"/>
              </a:srgbClr>
            </a:outerShdw>
          </a:effectLst>
        </p:spPr>
      </p:pic>
      <p:sp>
        <p:nvSpPr>
          <p:cNvPr id="9" name="Title 4">
            <a:extLst>
              <a:ext uri="{FF2B5EF4-FFF2-40B4-BE49-F238E27FC236}">
                <a16:creationId xmlns:a16="http://schemas.microsoft.com/office/drawing/2014/main" id="{2BBE011C-C83D-11C0-A319-5AA9FECD4F0A}"/>
              </a:ext>
            </a:extLst>
          </p:cNvPr>
          <p:cNvSpPr txBox="1">
            <a:spLocks/>
          </p:cNvSpPr>
          <p:nvPr/>
        </p:nvSpPr>
        <p:spPr>
          <a:xfrm>
            <a:off x="1000186" y="158842"/>
            <a:ext cx="10812063" cy="276469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50000"/>
              </a:lnSpc>
            </a:pPr>
            <a:r>
              <a:rPr lang="en-US" sz="3000" b="1"/>
              <a:t>Workers, tenants, the poor are disproportionately and/or distinctly vulnerable to the harms of climate change and environmental degradation.</a:t>
            </a:r>
            <a:endParaRPr lang="en-US" sz="3000" b="1" dirty="0"/>
          </a:p>
        </p:txBody>
      </p:sp>
      <p:sp>
        <p:nvSpPr>
          <p:cNvPr id="10" name="Rectangle 9">
            <a:extLst>
              <a:ext uri="{FF2B5EF4-FFF2-40B4-BE49-F238E27FC236}">
                <a16:creationId xmlns:a16="http://schemas.microsoft.com/office/drawing/2014/main" id="{CC33C8F0-007B-57CB-B88B-BE011594A963}"/>
              </a:ext>
            </a:extLst>
          </p:cNvPr>
          <p:cNvSpPr/>
          <p:nvPr/>
        </p:nvSpPr>
        <p:spPr>
          <a:xfrm>
            <a:off x="9188340" y="2357186"/>
            <a:ext cx="2388924"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intensification</a:t>
            </a:r>
          </a:p>
        </p:txBody>
      </p:sp>
    </p:spTree>
    <p:extLst>
      <p:ext uri="{BB962C8B-B14F-4D97-AF65-F5344CB8AC3E}">
        <p14:creationId xmlns:p14="http://schemas.microsoft.com/office/powerpoint/2010/main" val="66446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8"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9" name="Freeform: Shape 58">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0"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2" name="Freeform: Shape 61">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1" name="Freeform: Shape 60">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0"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71" name="Freeform: Shape 70">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50" name="AutoShape 4" descr="May be an image of text that says &quot;SG CLIMATE RALLY&quot;">
            <a:extLst>
              <a:ext uri="{FF2B5EF4-FFF2-40B4-BE49-F238E27FC236}">
                <a16:creationId xmlns:a16="http://schemas.microsoft.com/office/drawing/2014/main" id="{C0564787-77B1-1B42-818D-A0976D9000D2}"/>
              </a:ext>
            </a:extLst>
          </p:cNvPr>
          <p:cNvSpPr>
            <a:spLocks noChangeAspect="1" noChangeArrowheads="1"/>
          </p:cNvSpPr>
          <p:nvPr/>
        </p:nvSpPr>
        <p:spPr bwMode="auto">
          <a:xfrm>
            <a:off x="3529260" y="3600527"/>
            <a:ext cx="1957139" cy="19571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Title 4">
            <a:extLst>
              <a:ext uri="{FF2B5EF4-FFF2-40B4-BE49-F238E27FC236}">
                <a16:creationId xmlns:a16="http://schemas.microsoft.com/office/drawing/2014/main" id="{87610838-46D5-EA43-AED9-6FD1505FED8F}"/>
              </a:ext>
            </a:extLst>
          </p:cNvPr>
          <p:cNvSpPr txBox="1">
            <a:spLocks/>
          </p:cNvSpPr>
          <p:nvPr/>
        </p:nvSpPr>
        <p:spPr>
          <a:xfrm>
            <a:off x="3095316" y="3185937"/>
            <a:ext cx="8186076" cy="17447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50000"/>
              </a:lnSpc>
            </a:pPr>
            <a:r>
              <a:rPr lang="en-US" sz="3000" dirty="0"/>
              <a:t>Climate change </a:t>
            </a:r>
            <a:r>
              <a:rPr lang="en-US" sz="3000" dirty="0">
                <a:sym typeface="Wingdings" pitchFamily="2" charset="2"/>
              </a:rPr>
              <a:t> floods, fires, hurricanes  housing insecurity</a:t>
            </a:r>
            <a:endParaRPr lang="en-US" sz="3000" dirty="0"/>
          </a:p>
        </p:txBody>
      </p:sp>
      <p:sp>
        <p:nvSpPr>
          <p:cNvPr id="79" name="Title 4">
            <a:extLst>
              <a:ext uri="{FF2B5EF4-FFF2-40B4-BE49-F238E27FC236}">
                <a16:creationId xmlns:a16="http://schemas.microsoft.com/office/drawing/2014/main" id="{12100DF1-5A0C-304F-948F-3E29A45148BF}"/>
              </a:ext>
            </a:extLst>
          </p:cNvPr>
          <p:cNvSpPr txBox="1">
            <a:spLocks/>
          </p:cNvSpPr>
          <p:nvPr/>
        </p:nvSpPr>
        <p:spPr>
          <a:xfrm>
            <a:off x="3095316" y="4502409"/>
            <a:ext cx="8783543" cy="17447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50000"/>
              </a:lnSpc>
            </a:pPr>
            <a:r>
              <a:rPr lang="en-US" sz="3000" dirty="0">
                <a:sym typeface="Wingdings" pitchFamily="2" charset="2"/>
              </a:rPr>
              <a:t>(homelessness, climate gentrification)</a:t>
            </a:r>
            <a:endParaRPr lang="en-US" sz="3000" dirty="0"/>
          </a:p>
        </p:txBody>
      </p:sp>
      <p:pic>
        <p:nvPicPr>
          <p:cNvPr id="3" name="Picture 2" descr="Logo&#10;&#10;Description automatically generated">
            <a:extLst>
              <a:ext uri="{FF2B5EF4-FFF2-40B4-BE49-F238E27FC236}">
                <a16:creationId xmlns:a16="http://schemas.microsoft.com/office/drawing/2014/main" id="{CCB40EDF-66DB-F34C-B076-A5C953E60D4F}"/>
              </a:ext>
            </a:extLst>
          </p:cNvPr>
          <p:cNvPicPr>
            <a:picLocks noChangeAspect="1"/>
          </p:cNvPicPr>
          <p:nvPr/>
        </p:nvPicPr>
        <p:blipFill>
          <a:blip r:embed="rId3"/>
          <a:stretch>
            <a:fillRect/>
          </a:stretch>
        </p:blipFill>
        <p:spPr>
          <a:xfrm>
            <a:off x="695064" y="3816471"/>
            <a:ext cx="2057400" cy="1854200"/>
          </a:xfrm>
          <a:prstGeom prst="rect">
            <a:avLst/>
          </a:prstGeom>
        </p:spPr>
      </p:pic>
      <p:pic>
        <p:nvPicPr>
          <p:cNvPr id="32" name="Picture 31">
            <a:extLst>
              <a:ext uri="{FF2B5EF4-FFF2-40B4-BE49-F238E27FC236}">
                <a16:creationId xmlns:a16="http://schemas.microsoft.com/office/drawing/2014/main" id="{CFB0AB05-3313-DC42-8284-AF05DC25C868}"/>
              </a:ext>
            </a:extLst>
          </p:cNvPr>
          <p:cNvPicPr>
            <a:picLocks noChangeAspect="1"/>
          </p:cNvPicPr>
          <p:nvPr/>
        </p:nvPicPr>
        <p:blipFill>
          <a:blip r:embed="rId4"/>
          <a:stretch>
            <a:fillRect/>
          </a:stretch>
        </p:blipFill>
        <p:spPr>
          <a:xfrm>
            <a:off x="531265" y="5670671"/>
            <a:ext cx="2336000" cy="611436"/>
          </a:xfrm>
          <a:prstGeom prst="rect">
            <a:avLst/>
          </a:prstGeom>
        </p:spPr>
      </p:pic>
      <p:pic>
        <p:nvPicPr>
          <p:cNvPr id="33" name="Picture 32" descr="Abstract render of glass nodes and mesh">
            <a:extLst>
              <a:ext uri="{FF2B5EF4-FFF2-40B4-BE49-F238E27FC236}">
                <a16:creationId xmlns:a16="http://schemas.microsoft.com/office/drawing/2014/main" id="{180CA3AD-4FEA-C34B-9B1C-CE207A82222E}"/>
              </a:ext>
            </a:extLst>
          </p:cNvPr>
          <p:cNvPicPr>
            <a:picLocks noChangeAspect="1"/>
          </p:cNvPicPr>
          <p:nvPr/>
        </p:nvPicPr>
        <p:blipFill rotWithShape="1">
          <a:blip r:embed="rId5">
            <a:alphaModFix amt="39000"/>
          </a:blip>
          <a:srcRect t="28684" b="21037"/>
          <a:stretch/>
        </p:blipFill>
        <p:spPr>
          <a:xfrm>
            <a:off x="109341" y="26368"/>
            <a:ext cx="12057567" cy="3078705"/>
          </a:xfrm>
          <a:prstGeom prst="rect">
            <a:avLst/>
          </a:prstGeom>
          <a:effectLst>
            <a:outerShdw blurRad="50800" dist="50800" dir="5400000" algn="ctr" rotWithShape="0">
              <a:srgbClr val="000000">
                <a:alpha val="0"/>
              </a:srgbClr>
            </a:outerShdw>
          </a:effectLst>
        </p:spPr>
      </p:pic>
      <p:sp>
        <p:nvSpPr>
          <p:cNvPr id="6" name="Title 4">
            <a:extLst>
              <a:ext uri="{FF2B5EF4-FFF2-40B4-BE49-F238E27FC236}">
                <a16:creationId xmlns:a16="http://schemas.microsoft.com/office/drawing/2014/main" id="{8C5809DA-E395-C37C-0A85-5BA0A326CA2A}"/>
              </a:ext>
            </a:extLst>
          </p:cNvPr>
          <p:cNvSpPr>
            <a:spLocks noGrp="1"/>
          </p:cNvSpPr>
          <p:nvPr>
            <p:ph type="title"/>
          </p:nvPr>
        </p:nvSpPr>
        <p:spPr>
          <a:xfrm>
            <a:off x="1000186" y="158842"/>
            <a:ext cx="10812063" cy="2764693"/>
          </a:xfrm>
        </p:spPr>
        <p:txBody>
          <a:bodyPr anchor="ctr">
            <a:normAutofit/>
          </a:bodyPr>
          <a:lstStyle/>
          <a:p>
            <a:pPr>
              <a:lnSpc>
                <a:spcPct val="150000"/>
              </a:lnSpc>
            </a:pPr>
            <a:r>
              <a:rPr lang="en-US" sz="3000" b="1" dirty="0"/>
              <a:t>Workers, tenants, the poor are disproportionately and/or distinctly vulnerable to the harms of climate change and environmental degradation.</a:t>
            </a:r>
          </a:p>
        </p:txBody>
      </p:sp>
      <p:sp>
        <p:nvSpPr>
          <p:cNvPr id="7" name="Rectangle 6">
            <a:extLst>
              <a:ext uri="{FF2B5EF4-FFF2-40B4-BE49-F238E27FC236}">
                <a16:creationId xmlns:a16="http://schemas.microsoft.com/office/drawing/2014/main" id="{67FE3455-D920-234A-15D9-43B043F5A5E7}"/>
              </a:ext>
            </a:extLst>
          </p:cNvPr>
          <p:cNvSpPr/>
          <p:nvPr/>
        </p:nvSpPr>
        <p:spPr>
          <a:xfrm>
            <a:off x="9188340" y="2357186"/>
            <a:ext cx="2388924"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intensification</a:t>
            </a:r>
          </a:p>
        </p:txBody>
      </p:sp>
    </p:spTree>
    <p:extLst>
      <p:ext uri="{BB962C8B-B14F-4D97-AF65-F5344CB8AC3E}">
        <p14:creationId xmlns:p14="http://schemas.microsoft.com/office/powerpoint/2010/main" val="968752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Top Left">
            <a:extLst>
              <a:ext uri="{FF2B5EF4-FFF2-40B4-BE49-F238E27FC236}">
                <a16:creationId xmlns:a16="http://schemas.microsoft.com/office/drawing/2014/main" id="{14EB9E3B-CE4C-46EA-B8D1-457317C0A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6" name="Freeform: Shape 15">
              <a:extLst>
                <a:ext uri="{FF2B5EF4-FFF2-40B4-BE49-F238E27FC236}">
                  <a16:creationId xmlns:a16="http://schemas.microsoft.com/office/drawing/2014/main" id="{4CB367B6-341F-47A1-9AE3-03CDEA5762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Freeform: Shape 16">
              <a:extLst>
                <a:ext uri="{FF2B5EF4-FFF2-40B4-BE49-F238E27FC236}">
                  <a16:creationId xmlns:a16="http://schemas.microsoft.com/office/drawing/2014/main" id="{2CDB48FD-56C1-4CEE-9116-55FC83D9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EE572BE7-B4C1-4594-8834-E91C625D4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A5F74776-5590-4693-B9BE-CB2F7780B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ABCF0F9-7EE2-4024-894D-8778AAABC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B211483D-742A-4C7E-919E-36F0AE2C1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35A0B184-15A7-4BC0-AA97-3FE7981D6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D6B2FF9B-D612-4819-B6C9-5F67AEB83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5" name="Bottom Right">
            <a:extLst>
              <a:ext uri="{FF2B5EF4-FFF2-40B4-BE49-F238E27FC236}">
                <a16:creationId xmlns:a16="http://schemas.microsoft.com/office/drawing/2014/main" id="{EACEE585-77A5-4267-A020-F2BB70BF56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6" name="Graphic 157">
              <a:extLst>
                <a:ext uri="{FF2B5EF4-FFF2-40B4-BE49-F238E27FC236}">
                  <a16:creationId xmlns:a16="http://schemas.microsoft.com/office/drawing/2014/main" id="{5D04C1D3-00C8-480B-AE77-351CAC389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8" name="Freeform: Shape 27">
                <a:extLst>
                  <a:ext uri="{FF2B5EF4-FFF2-40B4-BE49-F238E27FC236}">
                    <a16:creationId xmlns:a16="http://schemas.microsoft.com/office/drawing/2014/main" id="{FBB507E8-1FF0-4204-8B01-40EF0555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C1773A54-A61B-4261-A787-8795E412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E9E3FC2E-7118-4851-9FD0-32AE5588D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D7C69CF4-58E9-4BD7-87A8-6528A4AA2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71E02CB-FAAF-4B47-B5DE-F938C4EF4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9B039117-4539-49FC-A780-A78AD50B8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BE2BFF77-558E-4891-B9F4-6D5326BB7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7" name="Freeform: Shape 26">
              <a:extLst>
                <a:ext uri="{FF2B5EF4-FFF2-40B4-BE49-F238E27FC236}">
                  <a16:creationId xmlns:a16="http://schemas.microsoft.com/office/drawing/2014/main" id="{3259CE72-AB8F-4DE0-A183-E00F8C701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Picture 34" descr="Abstract render of glass nodes and mesh">
            <a:extLst>
              <a:ext uri="{FF2B5EF4-FFF2-40B4-BE49-F238E27FC236}">
                <a16:creationId xmlns:a16="http://schemas.microsoft.com/office/drawing/2014/main" id="{9A05A256-F076-B84B-AAE8-7F9098BA744E}"/>
              </a:ext>
            </a:extLst>
          </p:cNvPr>
          <p:cNvPicPr>
            <a:picLocks noChangeAspect="1"/>
          </p:cNvPicPr>
          <p:nvPr/>
        </p:nvPicPr>
        <p:blipFill rotWithShape="1">
          <a:blip r:embed="rId3">
            <a:alphaModFix amt="40000"/>
          </a:blip>
          <a:srcRect t="27483" r="-2" b="19834"/>
          <a:stretch/>
        </p:blipFill>
        <p:spPr>
          <a:xfrm>
            <a:off x="-3048" y="3871118"/>
            <a:ext cx="12499848" cy="3017316"/>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pic>
      <p:sp>
        <p:nvSpPr>
          <p:cNvPr id="42" name="Title 4">
            <a:extLst>
              <a:ext uri="{FF2B5EF4-FFF2-40B4-BE49-F238E27FC236}">
                <a16:creationId xmlns:a16="http://schemas.microsoft.com/office/drawing/2014/main" id="{EC7350BF-C52B-6D40-8A52-25CD99454E8B}"/>
              </a:ext>
            </a:extLst>
          </p:cNvPr>
          <p:cNvSpPr txBox="1">
            <a:spLocks/>
          </p:cNvSpPr>
          <p:nvPr/>
        </p:nvSpPr>
        <p:spPr>
          <a:xfrm>
            <a:off x="1741279" y="4645099"/>
            <a:ext cx="11435530" cy="207841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50000"/>
              </a:lnSpc>
            </a:pPr>
            <a:r>
              <a:rPr lang="en-US" sz="3000" b="1" dirty="0"/>
              <a:t>Climate change and environmental degradation </a:t>
            </a:r>
            <a:br>
              <a:rPr lang="en-US" sz="3000" b="1" dirty="0"/>
            </a:br>
            <a:r>
              <a:rPr lang="en-US" sz="3000" b="1" dirty="0"/>
              <a:t>result from prioritizing profit over the well-being of workers, tenants, the poor.</a:t>
            </a:r>
          </a:p>
        </p:txBody>
      </p:sp>
    </p:spTree>
    <p:extLst>
      <p:ext uri="{BB962C8B-B14F-4D97-AF65-F5344CB8AC3E}">
        <p14:creationId xmlns:p14="http://schemas.microsoft.com/office/powerpoint/2010/main" val="3171537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Top Left">
            <a:extLst>
              <a:ext uri="{FF2B5EF4-FFF2-40B4-BE49-F238E27FC236}">
                <a16:creationId xmlns:a16="http://schemas.microsoft.com/office/drawing/2014/main" id="{14EB9E3B-CE4C-46EA-B8D1-457317C0A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6" name="Freeform: Shape 15">
              <a:extLst>
                <a:ext uri="{FF2B5EF4-FFF2-40B4-BE49-F238E27FC236}">
                  <a16:creationId xmlns:a16="http://schemas.microsoft.com/office/drawing/2014/main" id="{4CB367B6-341F-47A1-9AE3-03CDEA5762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Freeform: Shape 16">
              <a:extLst>
                <a:ext uri="{FF2B5EF4-FFF2-40B4-BE49-F238E27FC236}">
                  <a16:creationId xmlns:a16="http://schemas.microsoft.com/office/drawing/2014/main" id="{2CDB48FD-56C1-4CEE-9116-55FC83D9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EE572BE7-B4C1-4594-8834-E91C625D4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A5F74776-5590-4693-B9BE-CB2F7780B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ABCF0F9-7EE2-4024-894D-8778AAABC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B211483D-742A-4C7E-919E-36F0AE2C1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35A0B184-15A7-4BC0-AA97-3FE7981D6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D6B2FF9B-D612-4819-B6C9-5F67AEB83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5" name="Bottom Right">
            <a:extLst>
              <a:ext uri="{FF2B5EF4-FFF2-40B4-BE49-F238E27FC236}">
                <a16:creationId xmlns:a16="http://schemas.microsoft.com/office/drawing/2014/main" id="{EACEE585-77A5-4267-A020-F2BB70BF56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6" name="Graphic 157">
              <a:extLst>
                <a:ext uri="{FF2B5EF4-FFF2-40B4-BE49-F238E27FC236}">
                  <a16:creationId xmlns:a16="http://schemas.microsoft.com/office/drawing/2014/main" id="{5D04C1D3-00C8-480B-AE77-351CAC389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8" name="Freeform: Shape 27">
                <a:extLst>
                  <a:ext uri="{FF2B5EF4-FFF2-40B4-BE49-F238E27FC236}">
                    <a16:creationId xmlns:a16="http://schemas.microsoft.com/office/drawing/2014/main" id="{FBB507E8-1FF0-4204-8B01-40EF0555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C1773A54-A61B-4261-A787-8795E412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E9E3FC2E-7118-4851-9FD0-32AE5588D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D7C69CF4-58E9-4BD7-87A8-6528A4AA2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71E02CB-FAAF-4B47-B5DE-F938C4EF4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9B039117-4539-49FC-A780-A78AD50B8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BE2BFF77-558E-4891-B9F4-6D5326BB7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7" name="Freeform: Shape 26">
              <a:extLst>
                <a:ext uri="{FF2B5EF4-FFF2-40B4-BE49-F238E27FC236}">
                  <a16:creationId xmlns:a16="http://schemas.microsoft.com/office/drawing/2014/main" id="{3259CE72-AB8F-4DE0-A183-E00F8C701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Picture 34" descr="Abstract render of glass nodes and mesh">
            <a:extLst>
              <a:ext uri="{FF2B5EF4-FFF2-40B4-BE49-F238E27FC236}">
                <a16:creationId xmlns:a16="http://schemas.microsoft.com/office/drawing/2014/main" id="{9A05A256-F076-B84B-AAE8-7F9098BA744E}"/>
              </a:ext>
            </a:extLst>
          </p:cNvPr>
          <p:cNvPicPr>
            <a:picLocks noChangeAspect="1"/>
          </p:cNvPicPr>
          <p:nvPr/>
        </p:nvPicPr>
        <p:blipFill rotWithShape="1">
          <a:blip r:embed="rId3">
            <a:alphaModFix amt="40000"/>
          </a:blip>
          <a:srcRect t="27483" r="-2" b="19834"/>
          <a:stretch/>
        </p:blipFill>
        <p:spPr>
          <a:xfrm>
            <a:off x="-3048" y="3871118"/>
            <a:ext cx="12499848" cy="3017316"/>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pic>
      <p:sp>
        <p:nvSpPr>
          <p:cNvPr id="36" name="Title 4">
            <a:extLst>
              <a:ext uri="{FF2B5EF4-FFF2-40B4-BE49-F238E27FC236}">
                <a16:creationId xmlns:a16="http://schemas.microsoft.com/office/drawing/2014/main" id="{84DE05A1-9F9D-334A-9C7A-8C65F079C215}"/>
              </a:ext>
            </a:extLst>
          </p:cNvPr>
          <p:cNvSpPr>
            <a:spLocks noGrp="1"/>
          </p:cNvSpPr>
          <p:nvPr>
            <p:ph type="title"/>
          </p:nvPr>
        </p:nvSpPr>
        <p:spPr>
          <a:xfrm>
            <a:off x="1741279" y="4645099"/>
            <a:ext cx="11435530" cy="2078414"/>
          </a:xfrm>
        </p:spPr>
        <p:txBody>
          <a:bodyPr anchor="ctr">
            <a:normAutofit/>
          </a:bodyPr>
          <a:lstStyle/>
          <a:p>
            <a:pPr>
              <a:lnSpc>
                <a:spcPct val="150000"/>
              </a:lnSpc>
            </a:pPr>
            <a:r>
              <a:rPr lang="en-US" sz="3000" b="1" dirty="0"/>
              <a:t>Climate change and environmental degradation </a:t>
            </a:r>
            <a:br>
              <a:rPr lang="en-US" sz="3000" b="1" dirty="0"/>
            </a:br>
            <a:r>
              <a:rPr lang="en-US" sz="3000" b="1" dirty="0"/>
              <a:t>result from prioritizing profit over the well-being of workers, tenants, the poor.</a:t>
            </a:r>
          </a:p>
        </p:txBody>
      </p:sp>
      <p:sp>
        <p:nvSpPr>
          <p:cNvPr id="37" name="Title 3">
            <a:extLst>
              <a:ext uri="{FF2B5EF4-FFF2-40B4-BE49-F238E27FC236}">
                <a16:creationId xmlns:a16="http://schemas.microsoft.com/office/drawing/2014/main" id="{AB92BA36-BAE6-AA42-A703-8B5EEC08282A}"/>
              </a:ext>
            </a:extLst>
          </p:cNvPr>
          <p:cNvSpPr txBox="1">
            <a:spLocks/>
          </p:cNvSpPr>
          <p:nvPr/>
        </p:nvSpPr>
        <p:spPr>
          <a:xfrm>
            <a:off x="4572000" y="543780"/>
            <a:ext cx="7303444" cy="317881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sz="3000" dirty="0">
                <a:sym typeface="Wingdings" pitchFamily="2" charset="2"/>
              </a:rPr>
              <a:t>Cheap housing  wastes energy</a:t>
            </a:r>
          </a:p>
          <a:p>
            <a:endParaRPr lang="en-US" sz="3000" dirty="0">
              <a:sym typeface="Wingdings" pitchFamily="2" charset="2"/>
            </a:endParaRPr>
          </a:p>
          <a:p>
            <a:r>
              <a:rPr lang="en-US" sz="3000" dirty="0">
                <a:sym typeface="Wingdings" pitchFamily="2" charset="2"/>
              </a:rPr>
              <a:t>Expensive new housing  construction runoff/pollution, high-emission materials (e.g. concrete)</a:t>
            </a:r>
            <a:endParaRPr lang="en-US" sz="3000" dirty="0"/>
          </a:p>
        </p:txBody>
      </p:sp>
      <p:pic>
        <p:nvPicPr>
          <p:cNvPr id="40" name="Picture 39" descr="Logo&#10;&#10;Description automatically generated">
            <a:extLst>
              <a:ext uri="{FF2B5EF4-FFF2-40B4-BE49-F238E27FC236}">
                <a16:creationId xmlns:a16="http://schemas.microsoft.com/office/drawing/2014/main" id="{52608259-C7BA-854C-BEAF-D22A1206492D}"/>
              </a:ext>
            </a:extLst>
          </p:cNvPr>
          <p:cNvPicPr>
            <a:picLocks noChangeAspect="1"/>
          </p:cNvPicPr>
          <p:nvPr/>
        </p:nvPicPr>
        <p:blipFill>
          <a:blip r:embed="rId4"/>
          <a:stretch>
            <a:fillRect/>
          </a:stretch>
        </p:blipFill>
        <p:spPr>
          <a:xfrm>
            <a:off x="1741279" y="1132682"/>
            <a:ext cx="2057400" cy="1854200"/>
          </a:xfrm>
          <a:prstGeom prst="rect">
            <a:avLst/>
          </a:prstGeom>
        </p:spPr>
      </p:pic>
      <p:pic>
        <p:nvPicPr>
          <p:cNvPr id="41" name="Picture 40">
            <a:extLst>
              <a:ext uri="{FF2B5EF4-FFF2-40B4-BE49-F238E27FC236}">
                <a16:creationId xmlns:a16="http://schemas.microsoft.com/office/drawing/2014/main" id="{170EF4A2-B6A7-4440-953B-DF1B3698DB12}"/>
              </a:ext>
            </a:extLst>
          </p:cNvPr>
          <p:cNvPicPr>
            <a:picLocks noChangeAspect="1"/>
          </p:cNvPicPr>
          <p:nvPr/>
        </p:nvPicPr>
        <p:blipFill>
          <a:blip r:embed="rId5"/>
          <a:stretch>
            <a:fillRect/>
          </a:stretch>
        </p:blipFill>
        <p:spPr>
          <a:xfrm>
            <a:off x="1577480" y="2986882"/>
            <a:ext cx="2336000" cy="611436"/>
          </a:xfrm>
          <a:prstGeom prst="rect">
            <a:avLst/>
          </a:prstGeom>
        </p:spPr>
      </p:pic>
    </p:spTree>
    <p:extLst>
      <p:ext uri="{BB962C8B-B14F-4D97-AF65-F5344CB8AC3E}">
        <p14:creationId xmlns:p14="http://schemas.microsoft.com/office/powerpoint/2010/main" val="2237934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descr="Abstract render of glass nodes and mesh">
            <a:extLst>
              <a:ext uri="{FF2B5EF4-FFF2-40B4-BE49-F238E27FC236}">
                <a16:creationId xmlns:a16="http://schemas.microsoft.com/office/drawing/2014/main" id="{DCAD23BB-9712-CB42-A926-74056F4A1332}"/>
              </a:ext>
            </a:extLst>
          </p:cNvPr>
          <p:cNvPicPr>
            <a:picLocks noChangeAspect="1"/>
          </p:cNvPicPr>
          <p:nvPr/>
        </p:nvPicPr>
        <p:blipFill rotWithShape="1">
          <a:blip r:embed="rId3">
            <a:alphaModFix amt="50000"/>
          </a:blip>
          <a:srcRect t="11208" r="-1" b="3560"/>
          <a:stretch/>
        </p:blipFill>
        <p:spPr>
          <a:xfrm>
            <a:off x="1084982" y="342649"/>
            <a:ext cx="10769751" cy="6058286"/>
          </a:xfrm>
          <a:prstGeom prst="rect">
            <a:avLst/>
          </a:prstGeom>
          <a:effectLst>
            <a:softEdge rad="737393"/>
          </a:effectLst>
        </p:spPr>
      </p:pic>
      <p:sp>
        <p:nvSpPr>
          <p:cNvPr id="36" name="Title 4">
            <a:extLst>
              <a:ext uri="{FF2B5EF4-FFF2-40B4-BE49-F238E27FC236}">
                <a16:creationId xmlns:a16="http://schemas.microsoft.com/office/drawing/2014/main" id="{350B9A5C-4621-DE4F-9228-0E7D35D57DF8}"/>
              </a:ext>
            </a:extLst>
          </p:cNvPr>
          <p:cNvSpPr txBox="1">
            <a:spLocks/>
          </p:cNvSpPr>
          <p:nvPr/>
        </p:nvSpPr>
        <p:spPr>
          <a:xfrm>
            <a:off x="1244461" y="1362172"/>
            <a:ext cx="10910021" cy="490917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lnSpc>
                <a:spcPct val="110000"/>
              </a:lnSpc>
              <a:spcBef>
                <a:spcPts val="1000"/>
              </a:spcBef>
              <a:buClr>
                <a:schemeClr val="accent5"/>
              </a:buClr>
            </a:pPr>
            <a:r>
              <a:rPr lang="en-US" sz="5400" b="1" dirty="0"/>
              <a:t>Toward an Intersectional Climate Activism:</a:t>
            </a:r>
            <a:endParaRPr lang="en-US" sz="5000" b="1" kern="1200" dirty="0">
              <a:solidFill>
                <a:schemeClr val="tx1"/>
              </a:solidFill>
              <a:latin typeface="+mn-lt"/>
              <a:ea typeface="+mn-ea"/>
              <a:cs typeface="+mn-cs"/>
            </a:endParaRPr>
          </a:p>
        </p:txBody>
      </p:sp>
    </p:spTree>
    <p:extLst>
      <p:ext uri="{BB962C8B-B14F-4D97-AF65-F5344CB8AC3E}">
        <p14:creationId xmlns:p14="http://schemas.microsoft.com/office/powerpoint/2010/main" val="3493244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AC68-D220-9651-8340-481309536334}"/>
              </a:ext>
            </a:extLst>
          </p:cNvPr>
          <p:cNvSpPr>
            <a:spLocks noGrp="1"/>
          </p:cNvSpPr>
          <p:nvPr>
            <p:ph type="title"/>
          </p:nvPr>
        </p:nvSpPr>
        <p:spPr/>
        <p:txBody>
          <a:bodyPr/>
          <a:lstStyle/>
          <a:p>
            <a:r>
              <a:rPr lang="en-US" dirty="0"/>
              <a:t>Overcoming divisions</a:t>
            </a:r>
          </a:p>
        </p:txBody>
      </p:sp>
      <p:sp>
        <p:nvSpPr>
          <p:cNvPr id="3" name="Content Placeholder 2">
            <a:extLst>
              <a:ext uri="{FF2B5EF4-FFF2-40B4-BE49-F238E27FC236}">
                <a16:creationId xmlns:a16="http://schemas.microsoft.com/office/drawing/2014/main" id="{37404977-16F1-8C5F-91FD-A3A9343CFA41}"/>
              </a:ext>
            </a:extLst>
          </p:cNvPr>
          <p:cNvSpPr>
            <a:spLocks noGrp="1"/>
          </p:cNvSpPr>
          <p:nvPr>
            <p:ph idx="1"/>
          </p:nvPr>
        </p:nvSpPr>
        <p:spPr>
          <a:xfrm>
            <a:off x="838200" y="1455576"/>
            <a:ext cx="11160967" cy="4889339"/>
          </a:xfrm>
        </p:spPr>
        <p:txBody>
          <a:bodyPr>
            <a:normAutofit/>
          </a:bodyPr>
          <a:lstStyle/>
          <a:p>
            <a:r>
              <a:rPr lang="en-US" dirty="0"/>
              <a:t>“Lifestyle environmentalism will never win over workers” (</a:t>
            </a:r>
            <a:r>
              <a:rPr lang="en-US" dirty="0">
                <a:hlinkClick r:id="rId2"/>
              </a:rPr>
              <a:t>Huber</a:t>
            </a:r>
            <a:r>
              <a:rPr lang="en-US" dirty="0"/>
              <a:t>)</a:t>
            </a:r>
            <a:br>
              <a:rPr lang="en-US" dirty="0"/>
            </a:br>
            <a:endParaRPr lang="en-US" dirty="0"/>
          </a:p>
          <a:p>
            <a:r>
              <a:rPr lang="en-US" dirty="0"/>
              <a:t> Environmental narratives reinforce privilege, obscure/hinder the most important environmentalist actors</a:t>
            </a:r>
            <a:br>
              <a:rPr lang="en-US" dirty="0"/>
            </a:br>
            <a:endParaRPr lang="en-US" dirty="0"/>
          </a:p>
          <a:p>
            <a:r>
              <a:rPr lang="en-US" dirty="0"/>
              <a:t>‘low-carbon gentrification’: need for mobility justice (</a:t>
            </a:r>
            <a:r>
              <a:rPr lang="en-US" dirty="0">
                <a:hlinkClick r:id="rId3"/>
              </a:rPr>
              <a:t>Sheller</a:t>
            </a:r>
            <a:r>
              <a:rPr lang="en-US" dirty="0"/>
              <a:t>)</a:t>
            </a:r>
            <a:br>
              <a:rPr lang="en-US" dirty="0"/>
            </a:br>
            <a:endParaRPr lang="en-US" dirty="0"/>
          </a:p>
          <a:p>
            <a:pPr marL="0" indent="0">
              <a:buNone/>
            </a:pPr>
            <a:endParaRPr lang="en-US" dirty="0"/>
          </a:p>
        </p:txBody>
      </p:sp>
      <p:sp>
        <p:nvSpPr>
          <p:cNvPr id="4" name="Rectangle 3">
            <a:extLst>
              <a:ext uri="{FF2B5EF4-FFF2-40B4-BE49-F238E27FC236}">
                <a16:creationId xmlns:a16="http://schemas.microsoft.com/office/drawing/2014/main" id="{B63A698B-B62E-228A-CC48-C380B8232B0D}"/>
              </a:ext>
            </a:extLst>
          </p:cNvPr>
          <p:cNvSpPr/>
          <p:nvPr/>
        </p:nvSpPr>
        <p:spPr>
          <a:xfrm>
            <a:off x="9338966" y="2002623"/>
            <a:ext cx="2199641" cy="47705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undermining</a:t>
            </a:r>
          </a:p>
        </p:txBody>
      </p:sp>
      <p:sp>
        <p:nvSpPr>
          <p:cNvPr id="5" name="Rectangle 4">
            <a:extLst>
              <a:ext uri="{FF2B5EF4-FFF2-40B4-BE49-F238E27FC236}">
                <a16:creationId xmlns:a16="http://schemas.microsoft.com/office/drawing/2014/main" id="{724C6538-854E-B8D3-2BDF-2DB65DA673F6}"/>
              </a:ext>
            </a:extLst>
          </p:cNvPr>
          <p:cNvSpPr/>
          <p:nvPr/>
        </p:nvSpPr>
        <p:spPr>
          <a:xfrm>
            <a:off x="7968791" y="3331601"/>
            <a:ext cx="3860031" cy="477054"/>
          </a:xfrm>
          <a:prstGeom prst="rect">
            <a:avLst/>
          </a:prstGeom>
          <a:noFill/>
        </p:spPr>
        <p:txBody>
          <a:bodyPr wrap="none" lIns="91440" tIns="45720" rIns="91440" bIns="45720">
            <a:spAutoFit/>
          </a:bodyPr>
          <a:lstStyle/>
          <a:p>
            <a:pPr algn="ctr"/>
            <a:r>
              <a:rPr lang="en-US"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a:t>
            </a: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ypocrisy, undermining</a:t>
            </a:r>
          </a:p>
        </p:txBody>
      </p:sp>
      <p:sp>
        <p:nvSpPr>
          <p:cNvPr id="6" name="Rectangle 5">
            <a:extLst>
              <a:ext uri="{FF2B5EF4-FFF2-40B4-BE49-F238E27FC236}">
                <a16:creationId xmlns:a16="http://schemas.microsoft.com/office/drawing/2014/main" id="{46C93009-55F7-8113-7104-6ABCA5FB6178}"/>
              </a:ext>
            </a:extLst>
          </p:cNvPr>
          <p:cNvSpPr/>
          <p:nvPr/>
        </p:nvSpPr>
        <p:spPr>
          <a:xfrm>
            <a:off x="7968790" y="4419322"/>
            <a:ext cx="3860031" cy="477054"/>
          </a:xfrm>
          <a:prstGeom prst="rect">
            <a:avLst/>
          </a:prstGeom>
          <a:noFill/>
        </p:spPr>
        <p:txBody>
          <a:bodyPr wrap="none" lIns="91440" tIns="45720" rIns="91440" bIns="45720">
            <a:spAutoFit/>
          </a:bodyPr>
          <a:lstStyle/>
          <a:p>
            <a:pPr algn="ctr"/>
            <a:r>
              <a:rPr lang="en-US"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a:t>
            </a:r>
            <a:r>
              <a:rPr lang="en-US" sz="2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ypocrisy, undermining</a:t>
            </a:r>
          </a:p>
        </p:txBody>
      </p:sp>
    </p:spTree>
    <p:extLst>
      <p:ext uri="{BB962C8B-B14F-4D97-AF65-F5344CB8AC3E}">
        <p14:creationId xmlns:p14="http://schemas.microsoft.com/office/powerpoint/2010/main" val="2716258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uncil Regional Roundtable Meetings Being Held">
            <a:extLst>
              <a:ext uri="{FF2B5EF4-FFF2-40B4-BE49-F238E27FC236}">
                <a16:creationId xmlns:a16="http://schemas.microsoft.com/office/drawing/2014/main" id="{EC7CFBEC-B5E3-046D-B415-9172D77D62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10106" y="2955396"/>
            <a:ext cx="4200985" cy="3146683"/>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7B45276-403F-493E-EC3C-7074073D41C8}"/>
              </a:ext>
            </a:extLst>
          </p:cNvPr>
          <p:cNvPicPr>
            <a:picLocks noChangeAspect="1"/>
          </p:cNvPicPr>
          <p:nvPr/>
        </p:nvPicPr>
        <p:blipFill>
          <a:blip r:embed="rId3"/>
          <a:stretch>
            <a:fillRect/>
          </a:stretch>
        </p:blipFill>
        <p:spPr>
          <a:xfrm>
            <a:off x="8129872" y="752398"/>
            <a:ext cx="3420946" cy="1325616"/>
          </a:xfrm>
          <a:prstGeom prst="rect">
            <a:avLst/>
          </a:prstGeom>
        </p:spPr>
      </p:pic>
      <p:sp>
        <p:nvSpPr>
          <p:cNvPr id="1037" name="Rectangle 1036">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9317F6-3861-A52B-D468-CEB6A5367DFF}"/>
              </a:ext>
            </a:extLst>
          </p:cNvPr>
          <p:cNvPicPr>
            <a:picLocks noChangeAspect="1"/>
          </p:cNvPicPr>
          <p:nvPr/>
        </p:nvPicPr>
        <p:blipFill>
          <a:blip r:embed="rId4"/>
          <a:stretch>
            <a:fillRect/>
          </a:stretch>
        </p:blipFill>
        <p:spPr>
          <a:xfrm>
            <a:off x="477012" y="592451"/>
            <a:ext cx="7176202" cy="2691075"/>
          </a:xfrm>
          <a:prstGeom prst="rect">
            <a:avLst/>
          </a:prstGeom>
        </p:spPr>
      </p:pic>
      <p:sp>
        <p:nvSpPr>
          <p:cNvPr id="1039" name="Rectangle 1038">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he Joan Trumpauer Mulholland Foundation - Aura Rosser Murder - Today marks  7 years since Aura Rosser was killed by a police officer... We stand in  solidarity and love with her family">
            <a:extLst>
              <a:ext uri="{FF2B5EF4-FFF2-40B4-BE49-F238E27FC236}">
                <a16:creationId xmlns:a16="http://schemas.microsoft.com/office/drawing/2014/main" id="{C08FDF56-E57B-15EB-C109-3D7F2B57D2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16604" r="2805" b="18477"/>
          <a:stretch/>
        </p:blipFill>
        <p:spPr bwMode="auto">
          <a:xfrm>
            <a:off x="8278550" y="2512830"/>
            <a:ext cx="2777377" cy="185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900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AC68-D220-9651-8340-481309536334}"/>
              </a:ext>
            </a:extLst>
          </p:cNvPr>
          <p:cNvSpPr>
            <a:spLocks noGrp="1"/>
          </p:cNvSpPr>
          <p:nvPr>
            <p:ph type="title"/>
          </p:nvPr>
        </p:nvSpPr>
        <p:spPr/>
        <p:txBody>
          <a:bodyPr/>
          <a:lstStyle/>
          <a:p>
            <a:r>
              <a:rPr lang="en-US" dirty="0"/>
              <a:t>Moving forward</a:t>
            </a:r>
          </a:p>
        </p:txBody>
      </p:sp>
      <p:sp>
        <p:nvSpPr>
          <p:cNvPr id="3" name="Content Placeholder 2">
            <a:extLst>
              <a:ext uri="{FF2B5EF4-FFF2-40B4-BE49-F238E27FC236}">
                <a16:creationId xmlns:a16="http://schemas.microsoft.com/office/drawing/2014/main" id="{37404977-16F1-8C5F-91FD-A3A9343CFA41}"/>
              </a:ext>
            </a:extLst>
          </p:cNvPr>
          <p:cNvSpPr>
            <a:spLocks noGrp="1"/>
          </p:cNvSpPr>
          <p:nvPr>
            <p:ph idx="1"/>
          </p:nvPr>
        </p:nvSpPr>
        <p:spPr>
          <a:xfrm>
            <a:off x="838200" y="1455576"/>
            <a:ext cx="11160967" cy="4889339"/>
          </a:xfrm>
        </p:spPr>
        <p:txBody>
          <a:bodyPr>
            <a:normAutofit lnSpcReduction="10000"/>
          </a:bodyPr>
          <a:lstStyle/>
          <a:p>
            <a:r>
              <a:rPr lang="en-US" dirty="0"/>
              <a:t>Workers are the same people in the factory and in their climate-threatened homes (Jane </a:t>
            </a:r>
            <a:r>
              <a:rPr lang="en-US" dirty="0" err="1"/>
              <a:t>McAlevey</a:t>
            </a:r>
            <a:r>
              <a:rPr lang="en-US" dirty="0"/>
              <a:t> on ‘whole worker organizing’), so labor and climate activists have the same enemy: capitalism (Labor4Sustainability)</a:t>
            </a:r>
          </a:p>
          <a:p>
            <a:r>
              <a:rPr lang="en-US" dirty="0"/>
              <a:t>Reparations = climate justice (Taiwo, </a:t>
            </a:r>
            <a:r>
              <a:rPr lang="en-US" i="1" dirty="0"/>
              <a:t>Reconsidering Reparations</a:t>
            </a:r>
            <a:r>
              <a:rPr lang="en-US" dirty="0"/>
              <a:t>)</a:t>
            </a:r>
          </a:p>
          <a:p>
            <a:r>
              <a:rPr lang="en-US" dirty="0"/>
              <a:t>Water issues are good for uniting rural vs. urban divide</a:t>
            </a:r>
          </a:p>
          <a:p>
            <a:r>
              <a:rPr lang="en-US" dirty="0"/>
              <a:t>Feminist carework is green work! (</a:t>
            </a:r>
            <a:r>
              <a:rPr lang="en-US" dirty="0" err="1"/>
              <a:t>eg.</a:t>
            </a:r>
            <a:r>
              <a:rPr lang="en-US" dirty="0"/>
              <a:t> Naomi Klein)</a:t>
            </a:r>
          </a:p>
          <a:p>
            <a:r>
              <a:rPr lang="en-US" dirty="0"/>
              <a:t>‘Shale Must Fall’, Zero Hour: anticolonial environmentalists of color (environmental justice more broadly)</a:t>
            </a:r>
            <a:br>
              <a:rPr lang="en-US" dirty="0"/>
            </a:br>
            <a:endParaRPr lang="en-US" dirty="0"/>
          </a:p>
          <a:p>
            <a:pPr marL="0" indent="0">
              <a:buNone/>
            </a:pPr>
            <a:endParaRPr lang="en-US" dirty="0"/>
          </a:p>
        </p:txBody>
      </p:sp>
    </p:spTree>
    <p:extLst>
      <p:ext uri="{BB962C8B-B14F-4D97-AF65-F5344CB8AC3E}">
        <p14:creationId xmlns:p14="http://schemas.microsoft.com/office/powerpoint/2010/main" val="1324263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2412B-A100-E156-82EC-F8C766E280C5}"/>
              </a:ext>
            </a:extLst>
          </p:cNvPr>
          <p:cNvPicPr>
            <a:picLocks noChangeAspect="1"/>
          </p:cNvPicPr>
          <p:nvPr/>
        </p:nvPicPr>
        <p:blipFill>
          <a:blip r:embed="rId2"/>
          <a:stretch>
            <a:fillRect/>
          </a:stretch>
        </p:blipFill>
        <p:spPr>
          <a:xfrm>
            <a:off x="1815710" y="698888"/>
            <a:ext cx="7118857" cy="3779806"/>
          </a:xfrm>
          <a:prstGeom prst="rect">
            <a:avLst/>
          </a:prstGeom>
        </p:spPr>
      </p:pic>
      <p:pic>
        <p:nvPicPr>
          <p:cNvPr id="5" name="Picture 4">
            <a:extLst>
              <a:ext uri="{FF2B5EF4-FFF2-40B4-BE49-F238E27FC236}">
                <a16:creationId xmlns:a16="http://schemas.microsoft.com/office/drawing/2014/main" id="{515617CB-BAC8-8525-7828-AA35E0B6B9E4}"/>
              </a:ext>
            </a:extLst>
          </p:cNvPr>
          <p:cNvPicPr>
            <a:picLocks noChangeAspect="1"/>
          </p:cNvPicPr>
          <p:nvPr/>
        </p:nvPicPr>
        <p:blipFill>
          <a:blip r:embed="rId3"/>
          <a:stretch>
            <a:fillRect/>
          </a:stretch>
        </p:blipFill>
        <p:spPr>
          <a:xfrm>
            <a:off x="9057628" y="3582955"/>
            <a:ext cx="2637324" cy="2769766"/>
          </a:xfrm>
          <a:prstGeom prst="rect">
            <a:avLst/>
          </a:prstGeom>
        </p:spPr>
      </p:pic>
      <p:sp>
        <p:nvSpPr>
          <p:cNvPr id="6" name="TextBox 5">
            <a:extLst>
              <a:ext uri="{FF2B5EF4-FFF2-40B4-BE49-F238E27FC236}">
                <a16:creationId xmlns:a16="http://schemas.microsoft.com/office/drawing/2014/main" id="{33E6B0A6-BFB9-EE4E-07B2-62D9B2D62CFC}"/>
              </a:ext>
            </a:extLst>
          </p:cNvPr>
          <p:cNvSpPr txBox="1"/>
          <p:nvPr/>
        </p:nvSpPr>
        <p:spPr>
          <a:xfrm>
            <a:off x="6419461" y="5505061"/>
            <a:ext cx="6494106" cy="369332"/>
          </a:xfrm>
          <a:prstGeom prst="rect">
            <a:avLst/>
          </a:prstGeom>
          <a:noFill/>
        </p:spPr>
        <p:txBody>
          <a:bodyPr wrap="square" rtlCol="0">
            <a:spAutoFit/>
          </a:bodyPr>
          <a:lstStyle/>
          <a:p>
            <a:r>
              <a:rPr lang="en-US" i="1" dirty="0"/>
              <a:t>Because Femi says so</a:t>
            </a:r>
          </a:p>
        </p:txBody>
      </p:sp>
    </p:spTree>
    <p:extLst>
      <p:ext uri="{BB962C8B-B14F-4D97-AF65-F5344CB8AC3E}">
        <p14:creationId xmlns:p14="http://schemas.microsoft.com/office/powerpoint/2010/main" val="4132048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3" name="Freeform: Shape 42">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45" name="Freeform: Shape 44">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47" name="Freeform: Shape 46">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9"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50" name="Freeform: Shape 49">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58"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59" name="Freeform: Shape 58">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67" name="Rectangle 66">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9" name="Rectangle 68">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5" name="Picture 34" descr="Abstract render of glass nodes and mesh">
            <a:extLst>
              <a:ext uri="{FF2B5EF4-FFF2-40B4-BE49-F238E27FC236}">
                <a16:creationId xmlns:a16="http://schemas.microsoft.com/office/drawing/2014/main" id="{DCAD23BB-9712-CB42-A926-74056F4A1332}"/>
              </a:ext>
            </a:extLst>
          </p:cNvPr>
          <p:cNvPicPr>
            <a:picLocks noChangeAspect="1"/>
          </p:cNvPicPr>
          <p:nvPr/>
        </p:nvPicPr>
        <p:blipFill rotWithShape="1">
          <a:blip r:embed="rId3">
            <a:alphaModFix amt="50000"/>
          </a:blip>
          <a:srcRect t="11208" r="-1" b="3560"/>
          <a:stretch/>
        </p:blipFill>
        <p:spPr>
          <a:xfrm>
            <a:off x="1084982" y="342649"/>
            <a:ext cx="10769751" cy="6058286"/>
          </a:xfrm>
          <a:prstGeom prst="rect">
            <a:avLst/>
          </a:prstGeom>
          <a:effectLst>
            <a:softEdge rad="737393"/>
          </a:effectLst>
        </p:spPr>
      </p:pic>
      <p:sp>
        <p:nvSpPr>
          <p:cNvPr id="71" name="Rectangle 70">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4">
            <a:extLst>
              <a:ext uri="{FF2B5EF4-FFF2-40B4-BE49-F238E27FC236}">
                <a16:creationId xmlns:a16="http://schemas.microsoft.com/office/drawing/2014/main" id="{350B9A5C-4621-DE4F-9228-0E7D35D57DF8}"/>
              </a:ext>
            </a:extLst>
          </p:cNvPr>
          <p:cNvSpPr txBox="1">
            <a:spLocks/>
          </p:cNvSpPr>
          <p:nvPr/>
        </p:nvSpPr>
        <p:spPr>
          <a:xfrm>
            <a:off x="1244461" y="1362172"/>
            <a:ext cx="10910021" cy="490917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110000"/>
              </a:lnSpc>
              <a:spcBef>
                <a:spcPts val="1000"/>
              </a:spcBef>
              <a:buClr>
                <a:schemeClr val="accent5"/>
              </a:buClr>
            </a:pPr>
            <a:r>
              <a:rPr lang="en-US" sz="5000" b="1" kern="1200" dirty="0">
                <a:solidFill>
                  <a:schemeClr val="tx1"/>
                </a:solidFill>
                <a:latin typeface="+mn-lt"/>
                <a:ea typeface="+mn-ea"/>
                <a:cs typeface="+mn-cs"/>
              </a:rPr>
              <a:t>Building the collective power of women, workers, tenants, (indigenous) people of color is </a:t>
            </a:r>
            <a:r>
              <a:rPr lang="en-US" sz="5000" b="1" dirty="0">
                <a:solidFill>
                  <a:schemeClr val="tx1"/>
                </a:solidFill>
                <a:latin typeface="+mn-lt"/>
                <a:ea typeface="+mn-ea"/>
                <a:cs typeface="+mn-cs"/>
              </a:rPr>
              <a:t>the</a:t>
            </a:r>
            <a:r>
              <a:rPr lang="en-US" sz="5000" b="1" kern="1200" dirty="0">
                <a:solidFill>
                  <a:schemeClr val="tx1"/>
                </a:solidFill>
                <a:latin typeface="+mn-lt"/>
                <a:ea typeface="+mn-ea"/>
                <a:cs typeface="+mn-cs"/>
              </a:rPr>
              <a:t> prerequisite to all climate solutions!</a:t>
            </a:r>
          </a:p>
        </p:txBody>
      </p:sp>
      <p:grpSp>
        <p:nvGrpSpPr>
          <p:cNvPr id="73"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74" name="Freeform: Shape 73">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78" name="Freeform: Shape 77">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79" name="Freeform: Shape 78">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80" name="Freeform: Shape 79">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82"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83"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85" name="Freeform: Shape 84">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86" name="Freeform: Shape 85">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87" name="Freeform: Shape 86">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88" name="Freeform: Shape 87">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89" name="Freeform: Shape 88">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90" name="Freeform: Shape 89">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91" name="Freeform: Shape 90">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84" name="Freeform: Shape 83">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648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uncil Regional Roundtable Meetings Being Held">
            <a:extLst>
              <a:ext uri="{FF2B5EF4-FFF2-40B4-BE49-F238E27FC236}">
                <a16:creationId xmlns:a16="http://schemas.microsoft.com/office/drawing/2014/main" id="{EC7CFBEC-B5E3-046D-B415-9172D77D62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10106" y="2955396"/>
            <a:ext cx="4200985" cy="3146683"/>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7B45276-403F-493E-EC3C-7074073D41C8}"/>
              </a:ext>
            </a:extLst>
          </p:cNvPr>
          <p:cNvPicPr>
            <a:picLocks noChangeAspect="1"/>
          </p:cNvPicPr>
          <p:nvPr/>
        </p:nvPicPr>
        <p:blipFill>
          <a:blip r:embed="rId3"/>
          <a:stretch>
            <a:fillRect/>
          </a:stretch>
        </p:blipFill>
        <p:spPr>
          <a:xfrm>
            <a:off x="8129872" y="752398"/>
            <a:ext cx="3420946" cy="1325616"/>
          </a:xfrm>
          <a:prstGeom prst="rect">
            <a:avLst/>
          </a:prstGeom>
        </p:spPr>
      </p:pic>
      <p:sp>
        <p:nvSpPr>
          <p:cNvPr id="1037" name="Rectangle 1036">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9317F6-3861-A52B-D468-CEB6A5367DFF}"/>
              </a:ext>
            </a:extLst>
          </p:cNvPr>
          <p:cNvPicPr>
            <a:picLocks noChangeAspect="1"/>
          </p:cNvPicPr>
          <p:nvPr/>
        </p:nvPicPr>
        <p:blipFill>
          <a:blip r:embed="rId4"/>
          <a:stretch>
            <a:fillRect/>
          </a:stretch>
        </p:blipFill>
        <p:spPr>
          <a:xfrm>
            <a:off x="477012" y="592451"/>
            <a:ext cx="7176202" cy="2691075"/>
          </a:xfrm>
          <a:prstGeom prst="rect">
            <a:avLst/>
          </a:prstGeom>
        </p:spPr>
      </p:pic>
      <p:sp>
        <p:nvSpPr>
          <p:cNvPr id="1039" name="Rectangle 1038">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9AFA5B-D438-6448-9B21-8F035D092696}"/>
              </a:ext>
            </a:extLst>
          </p:cNvPr>
          <p:cNvPicPr>
            <a:picLocks noChangeAspect="1"/>
          </p:cNvPicPr>
          <p:nvPr/>
        </p:nvPicPr>
        <p:blipFill>
          <a:blip r:embed="rId5"/>
          <a:stretch>
            <a:fillRect/>
          </a:stretch>
        </p:blipFill>
        <p:spPr>
          <a:xfrm>
            <a:off x="8038648" y="2830412"/>
            <a:ext cx="3603394" cy="1270196"/>
          </a:xfrm>
          <a:prstGeom prst="rect">
            <a:avLst/>
          </a:prstGeom>
        </p:spPr>
      </p:pic>
    </p:spTree>
    <p:extLst>
      <p:ext uri="{BB962C8B-B14F-4D97-AF65-F5344CB8AC3E}">
        <p14:creationId xmlns:p14="http://schemas.microsoft.com/office/powerpoint/2010/main" val="2028023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uncil Regional Roundtable Meetings Being Held">
            <a:extLst>
              <a:ext uri="{FF2B5EF4-FFF2-40B4-BE49-F238E27FC236}">
                <a16:creationId xmlns:a16="http://schemas.microsoft.com/office/drawing/2014/main" id="{EC7CFBEC-B5E3-046D-B415-9172D77D62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10106" y="2955396"/>
            <a:ext cx="4200985" cy="3146683"/>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7B45276-403F-493E-EC3C-7074073D41C8}"/>
              </a:ext>
            </a:extLst>
          </p:cNvPr>
          <p:cNvPicPr>
            <a:picLocks noChangeAspect="1"/>
          </p:cNvPicPr>
          <p:nvPr/>
        </p:nvPicPr>
        <p:blipFill>
          <a:blip r:embed="rId3"/>
          <a:stretch>
            <a:fillRect/>
          </a:stretch>
        </p:blipFill>
        <p:spPr>
          <a:xfrm>
            <a:off x="8129872" y="752398"/>
            <a:ext cx="3420946" cy="1325616"/>
          </a:xfrm>
          <a:prstGeom prst="rect">
            <a:avLst/>
          </a:prstGeom>
        </p:spPr>
      </p:pic>
      <p:sp>
        <p:nvSpPr>
          <p:cNvPr id="1037" name="Rectangle 1036">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9317F6-3861-A52B-D468-CEB6A5367DFF}"/>
              </a:ext>
            </a:extLst>
          </p:cNvPr>
          <p:cNvPicPr>
            <a:picLocks noChangeAspect="1"/>
          </p:cNvPicPr>
          <p:nvPr/>
        </p:nvPicPr>
        <p:blipFill>
          <a:blip r:embed="rId4"/>
          <a:stretch>
            <a:fillRect/>
          </a:stretch>
        </p:blipFill>
        <p:spPr>
          <a:xfrm>
            <a:off x="477012" y="592451"/>
            <a:ext cx="7176202" cy="2691075"/>
          </a:xfrm>
          <a:prstGeom prst="rect">
            <a:avLst/>
          </a:prstGeom>
        </p:spPr>
      </p:pic>
      <p:sp>
        <p:nvSpPr>
          <p:cNvPr id="1039" name="Rectangle 1038">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9AFA5B-D438-6448-9B21-8F035D092696}"/>
              </a:ext>
            </a:extLst>
          </p:cNvPr>
          <p:cNvPicPr>
            <a:picLocks noChangeAspect="1"/>
          </p:cNvPicPr>
          <p:nvPr/>
        </p:nvPicPr>
        <p:blipFill>
          <a:blip r:embed="rId5"/>
          <a:stretch>
            <a:fillRect/>
          </a:stretch>
        </p:blipFill>
        <p:spPr>
          <a:xfrm>
            <a:off x="8038648" y="2830412"/>
            <a:ext cx="3603394" cy="1270196"/>
          </a:xfrm>
          <a:prstGeom prst="rect">
            <a:avLst/>
          </a:prstGeom>
        </p:spPr>
      </p:pic>
      <p:sp>
        <p:nvSpPr>
          <p:cNvPr id="7" name="TextBox 6">
            <a:extLst>
              <a:ext uri="{FF2B5EF4-FFF2-40B4-BE49-F238E27FC236}">
                <a16:creationId xmlns:a16="http://schemas.microsoft.com/office/drawing/2014/main" id="{D85B922D-6EC7-290F-ABFB-C8036273AD98}"/>
              </a:ext>
            </a:extLst>
          </p:cNvPr>
          <p:cNvSpPr txBox="1"/>
          <p:nvPr/>
        </p:nvSpPr>
        <p:spPr>
          <a:xfrm>
            <a:off x="8436077" y="4925961"/>
            <a:ext cx="2787446" cy="954107"/>
          </a:xfrm>
          <a:prstGeom prst="rect">
            <a:avLst/>
          </a:prstGeom>
          <a:noFill/>
        </p:spPr>
        <p:txBody>
          <a:bodyPr wrap="square" rtlCol="0">
            <a:spAutoFit/>
          </a:bodyPr>
          <a:lstStyle/>
          <a:p>
            <a:r>
              <a:rPr lang="en-US" sz="2800" dirty="0"/>
              <a:t>“How is this a labor issue?”</a:t>
            </a:r>
          </a:p>
        </p:txBody>
      </p:sp>
    </p:spTree>
    <p:extLst>
      <p:ext uri="{BB962C8B-B14F-4D97-AF65-F5344CB8AC3E}">
        <p14:creationId xmlns:p14="http://schemas.microsoft.com/office/powerpoint/2010/main" val="3319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1C2CE-27DC-E889-D24E-1CEB95944326}"/>
              </a:ext>
            </a:extLst>
          </p:cNvPr>
          <p:cNvPicPr>
            <a:picLocks noChangeAspect="1"/>
          </p:cNvPicPr>
          <p:nvPr/>
        </p:nvPicPr>
        <p:blipFill>
          <a:blip r:embed="rId2"/>
          <a:stretch>
            <a:fillRect/>
          </a:stretch>
        </p:blipFill>
        <p:spPr>
          <a:xfrm>
            <a:off x="1025663" y="1041400"/>
            <a:ext cx="4203700" cy="4775200"/>
          </a:xfrm>
          <a:prstGeom prst="rect">
            <a:avLst/>
          </a:prstGeom>
        </p:spPr>
      </p:pic>
      <p:pic>
        <p:nvPicPr>
          <p:cNvPr id="5" name="Picture 4">
            <a:extLst>
              <a:ext uri="{FF2B5EF4-FFF2-40B4-BE49-F238E27FC236}">
                <a16:creationId xmlns:a16="http://schemas.microsoft.com/office/drawing/2014/main" id="{1AED0774-7041-DD22-FCC6-9FD628526274}"/>
              </a:ext>
            </a:extLst>
          </p:cNvPr>
          <p:cNvPicPr>
            <a:picLocks noChangeAspect="1"/>
          </p:cNvPicPr>
          <p:nvPr/>
        </p:nvPicPr>
        <p:blipFill>
          <a:blip r:embed="rId3"/>
          <a:stretch>
            <a:fillRect/>
          </a:stretch>
        </p:blipFill>
        <p:spPr>
          <a:xfrm>
            <a:off x="6096000" y="1576180"/>
            <a:ext cx="4838700" cy="3467100"/>
          </a:xfrm>
          <a:prstGeom prst="rect">
            <a:avLst/>
          </a:prstGeom>
        </p:spPr>
      </p:pic>
    </p:spTree>
    <p:extLst>
      <p:ext uri="{BB962C8B-B14F-4D97-AF65-F5344CB8AC3E}">
        <p14:creationId xmlns:p14="http://schemas.microsoft.com/office/powerpoint/2010/main" val="348452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E6AA-1FBE-45A9-A063-E3A05F601F4D}"/>
              </a:ext>
            </a:extLst>
          </p:cNvPr>
          <p:cNvSpPr>
            <a:spLocks noGrp="1"/>
          </p:cNvSpPr>
          <p:nvPr>
            <p:ph type="title"/>
          </p:nvPr>
        </p:nvSpPr>
        <p:spPr/>
        <p:txBody>
          <a:bodyPr>
            <a:noAutofit/>
          </a:bodyPr>
          <a:lstStyle/>
          <a:p>
            <a:r>
              <a:rPr lang="en-US" sz="4800" dirty="0"/>
              <a:t>Intersectionality is the key to unlocking the power of solidarity</a:t>
            </a:r>
          </a:p>
        </p:txBody>
      </p:sp>
      <p:sp>
        <p:nvSpPr>
          <p:cNvPr id="3" name="Content Placeholder 2">
            <a:extLst>
              <a:ext uri="{FF2B5EF4-FFF2-40B4-BE49-F238E27FC236}">
                <a16:creationId xmlns:a16="http://schemas.microsoft.com/office/drawing/2014/main" id="{646853EB-0393-CA5A-C3E4-66FA9CA94B28}"/>
              </a:ext>
            </a:extLst>
          </p:cNvPr>
          <p:cNvSpPr>
            <a:spLocks noGrp="1"/>
          </p:cNvSpPr>
          <p:nvPr>
            <p:ph idx="1"/>
          </p:nvPr>
        </p:nvSpPr>
        <p:spPr>
          <a:xfrm>
            <a:off x="838200" y="2141537"/>
            <a:ext cx="10515600" cy="4351338"/>
          </a:xfrm>
        </p:spPr>
        <p:txBody>
          <a:bodyPr/>
          <a:lstStyle/>
          <a:p>
            <a:r>
              <a:rPr lang="en-US" sz="3600" dirty="0"/>
              <a:t>Divide and conquer</a:t>
            </a:r>
          </a:p>
          <a:p>
            <a:r>
              <a:rPr lang="en-US" sz="3600" dirty="0"/>
              <a:t>Building solidarity (i.e., collective power)</a:t>
            </a:r>
          </a:p>
          <a:p>
            <a:r>
              <a:rPr lang="en-US" sz="3600" dirty="0"/>
              <a:t>“Not My Issue”</a:t>
            </a:r>
          </a:p>
          <a:p>
            <a:endParaRPr lang="en-US" sz="3600" dirty="0"/>
          </a:p>
          <a:p>
            <a:r>
              <a:rPr lang="en-US" sz="3600" dirty="0"/>
              <a:t>BUT, usually either too bird’s eye or too granular</a:t>
            </a:r>
          </a:p>
          <a:p>
            <a:endParaRPr lang="en-US" sz="3600" dirty="0"/>
          </a:p>
          <a:p>
            <a:endParaRPr lang="en-US" dirty="0"/>
          </a:p>
        </p:txBody>
      </p:sp>
    </p:spTree>
    <p:extLst>
      <p:ext uri="{BB962C8B-B14F-4D97-AF65-F5344CB8AC3E}">
        <p14:creationId xmlns:p14="http://schemas.microsoft.com/office/powerpoint/2010/main" val="96581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75F32-DFF4-0158-D783-FD7949FD9AF1}"/>
              </a:ext>
            </a:extLst>
          </p:cNvPr>
          <p:cNvSpPr>
            <a:spLocks noGrp="1"/>
          </p:cNvSpPr>
          <p:nvPr>
            <p:ph type="title"/>
          </p:nvPr>
        </p:nvSpPr>
        <p:spPr>
          <a:xfrm>
            <a:off x="831850" y="1331573"/>
            <a:ext cx="10515600" cy="2852737"/>
          </a:xfrm>
        </p:spPr>
        <p:txBody>
          <a:bodyPr>
            <a:noAutofit/>
          </a:bodyPr>
          <a:lstStyle/>
          <a:p>
            <a:r>
              <a:rPr lang="en-US" sz="3200" dirty="0"/>
              <a:t>What does an organizer need to know in order to persuade her constituency of the moral and strategic imperative to act in solidarity with other movements? </a:t>
            </a:r>
            <a:br>
              <a:rPr lang="en-US" sz="3200" dirty="0"/>
            </a:br>
            <a:br>
              <a:rPr lang="en-US" sz="3200" dirty="0"/>
            </a:br>
            <a:r>
              <a:rPr lang="en-US" sz="3200" dirty="0"/>
              <a:t>What answers would she want to have, ready to hand, if she is asked: “Why should we care about X?”</a:t>
            </a:r>
            <a:br>
              <a:rPr lang="en-US" sz="3200" dirty="0"/>
            </a:br>
            <a:endParaRPr lang="en-US" sz="3200" dirty="0"/>
          </a:p>
        </p:txBody>
      </p:sp>
      <p:sp>
        <p:nvSpPr>
          <p:cNvPr id="9" name="Text Placeholder 8">
            <a:extLst>
              <a:ext uri="{FF2B5EF4-FFF2-40B4-BE49-F238E27FC236}">
                <a16:creationId xmlns:a16="http://schemas.microsoft.com/office/drawing/2014/main" id="{A9BFF3A5-0921-2ABD-CEA1-91D25BAB53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25849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75F32-DFF4-0158-D783-FD7949FD9AF1}"/>
              </a:ext>
            </a:extLst>
          </p:cNvPr>
          <p:cNvSpPr>
            <a:spLocks noGrp="1"/>
          </p:cNvSpPr>
          <p:nvPr>
            <p:ph type="title"/>
          </p:nvPr>
        </p:nvSpPr>
        <p:spPr>
          <a:xfrm>
            <a:off x="831850" y="1331573"/>
            <a:ext cx="10515600" cy="2852737"/>
          </a:xfrm>
        </p:spPr>
        <p:txBody>
          <a:bodyPr>
            <a:noAutofit/>
          </a:bodyPr>
          <a:lstStyle/>
          <a:p>
            <a:r>
              <a:rPr lang="en-US" sz="3200" dirty="0"/>
              <a:t>What does an organizer need to know in order to persuade her constituency of the moral and strategic imperative to act in solidarity with other movements? </a:t>
            </a:r>
            <a:br>
              <a:rPr lang="en-US" sz="3200" dirty="0"/>
            </a:br>
            <a:br>
              <a:rPr lang="en-US" sz="3200" dirty="0"/>
            </a:br>
            <a:r>
              <a:rPr lang="en-US" sz="3200" dirty="0"/>
              <a:t>What answers would she want to have, ready to hand, if she is asked: “Why should we care about X?”</a:t>
            </a:r>
            <a:br>
              <a:rPr lang="en-US" sz="3200" dirty="0"/>
            </a:br>
            <a:endParaRPr lang="en-US" sz="3200" dirty="0"/>
          </a:p>
        </p:txBody>
      </p:sp>
      <p:sp>
        <p:nvSpPr>
          <p:cNvPr id="3" name="Text Placeholder 2">
            <a:extLst>
              <a:ext uri="{FF2B5EF4-FFF2-40B4-BE49-F238E27FC236}">
                <a16:creationId xmlns:a16="http://schemas.microsoft.com/office/drawing/2014/main" id="{484AA03B-735E-ABCA-369C-3307D8365AA4}"/>
              </a:ext>
            </a:extLst>
          </p:cNvPr>
          <p:cNvSpPr>
            <a:spLocks noGrp="1"/>
          </p:cNvSpPr>
          <p:nvPr>
            <p:ph type="body" idx="1"/>
          </p:nvPr>
        </p:nvSpPr>
        <p:spPr/>
        <p:txBody>
          <a:bodyPr>
            <a:normAutofit/>
          </a:bodyPr>
          <a:lstStyle/>
          <a:p>
            <a:r>
              <a:rPr lang="en-US" sz="3200" dirty="0">
                <a:solidFill>
                  <a:schemeClr val="accent6">
                    <a:lumMod val="75000"/>
                  </a:schemeClr>
                </a:solidFill>
              </a:rPr>
              <a:t>+ Factual gaps</a:t>
            </a:r>
          </a:p>
          <a:p>
            <a:r>
              <a:rPr lang="en-US" sz="3200" dirty="0">
                <a:solidFill>
                  <a:schemeClr val="accent6">
                    <a:lumMod val="75000"/>
                  </a:schemeClr>
                </a:solidFill>
              </a:rPr>
              <a:t>+ Critical analyses</a:t>
            </a:r>
          </a:p>
        </p:txBody>
      </p:sp>
      <p:pic>
        <p:nvPicPr>
          <p:cNvPr id="4098" name="Picture 2" descr="Lilla Watson quote: If you have come to help me, you are wasting...">
            <a:extLst>
              <a:ext uri="{FF2B5EF4-FFF2-40B4-BE49-F238E27FC236}">
                <a16:creationId xmlns:a16="http://schemas.microsoft.com/office/drawing/2014/main" id="{E58CA687-08A0-EE55-F6F8-11F9BB952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692" y="3888014"/>
            <a:ext cx="4993821" cy="235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959481"/>
      </p:ext>
    </p:extLst>
  </p:cSld>
  <p:clrMapOvr>
    <a:masterClrMapping/>
  </p:clrMapOvr>
</p:sld>
</file>

<file path=ppt/theme/theme1.xml><?xml version="1.0" encoding="utf-8"?>
<a:theme xmlns:a="http://schemas.openxmlformats.org/drawingml/2006/main" name="ExploreVTI">
  <a:themeElements>
    <a:clrScheme name="AnalogousFromLightSeedRightStep">
      <a:dk1>
        <a:srgbClr val="000000"/>
      </a:dk1>
      <a:lt1>
        <a:srgbClr val="FFFFFF"/>
      </a:lt1>
      <a:dk2>
        <a:srgbClr val="243341"/>
      </a:dk2>
      <a:lt2>
        <a:srgbClr val="E8E2E7"/>
      </a:lt2>
      <a:accent1>
        <a:srgbClr val="82AB8B"/>
      </a:accent1>
      <a:accent2>
        <a:srgbClr val="74AB97"/>
      </a:accent2>
      <a:accent3>
        <a:srgbClr val="81A8AB"/>
      </a:accent3>
      <a:accent4>
        <a:srgbClr val="7F9EBA"/>
      </a:accent4>
      <a:accent5>
        <a:srgbClr val="969BC6"/>
      </a:accent5>
      <a:accent6>
        <a:srgbClr val="917FBA"/>
      </a:accent6>
      <a:hlink>
        <a:srgbClr val="AE699F"/>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1171</Words>
  <Application>Microsoft Macintosh PowerPoint</Application>
  <PresentationFormat>Widescreen</PresentationFormat>
  <Paragraphs>134</Paragraphs>
  <Slides>32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Avenir Next LT Pro</vt:lpstr>
      <vt:lpstr>AvenirNext LT Pro Medium</vt:lpstr>
      <vt:lpstr>Calibri</vt:lpstr>
      <vt:lpstr>Posterama</vt:lpstr>
      <vt:lpstr>ExploreVTI</vt:lpstr>
      <vt:lpstr>“Why Should I Care?”  Climate, Intersectionality, and Connecting the Dots </vt:lpstr>
      <vt:lpstr>PowerPoint Presentation</vt:lpstr>
      <vt:lpstr>PowerPoint Presentation</vt:lpstr>
      <vt:lpstr>PowerPoint Presentation</vt:lpstr>
      <vt:lpstr>PowerPoint Presentation</vt:lpstr>
      <vt:lpstr>PowerPoint Presentation</vt:lpstr>
      <vt:lpstr>Intersectionality is the key to unlocking the power of solidarity</vt:lpstr>
      <vt:lpstr>What does an organizer need to know in order to persuade her constituency of the moral and strategic imperative to act in solidarity with other movements?   What answers would she want to have, ready to hand, if she is asked: “Why should we care about X?” </vt:lpstr>
      <vt:lpstr>What does an organizer need to know in order to persuade her constituency of the moral and strategic imperative to act in solidarity with other movements?   What answers would she want to have, ready to hand, if she is asked: “Why should we care about X?” </vt:lpstr>
      <vt:lpstr>Collecting arguments </vt:lpstr>
      <vt:lpstr>Collecting arguments </vt:lpstr>
      <vt:lpstr>Collecting arguments </vt:lpstr>
      <vt:lpstr>Collecting arguments </vt:lpstr>
      <vt:lpstr>Feminism &lt;&gt; Climate Justice</vt:lpstr>
      <vt:lpstr>The domination/exploitation of nature is justified by the same conceptual ideology as the domination/exploitation of women.</vt:lpstr>
      <vt:lpstr>The domination/exploitation of nature is justified by the same conceptual ideology as the domination/exploitation of women.</vt:lpstr>
      <vt:lpstr>Antiracism &lt;&gt; Climate Justice</vt:lpstr>
      <vt:lpstr>People of color are disproportionately and/or distinctly vulnerable to the harms of climate change and environmental degradation.</vt:lpstr>
      <vt:lpstr>People of color are disproportionately and/or distinctly vulnerable to the harms of climate change and environmental degradation.</vt:lpstr>
      <vt:lpstr>People of color are disproportionately and/or distinctly vulnerable to the harms of climate change and environmental degradation.</vt:lpstr>
      <vt:lpstr>PowerPoint Presentation</vt:lpstr>
      <vt:lpstr>PowerPoint Presentation</vt:lpstr>
      <vt:lpstr>Leftism &lt;&gt; Climate Justice</vt:lpstr>
      <vt:lpstr>PowerPoint Presentation</vt:lpstr>
      <vt:lpstr>Workers, tenants, the poor are disproportionately and/or distinctly vulnerable to the harms of climate change and environmental degradation.</vt:lpstr>
      <vt:lpstr>PowerPoint Presentation</vt:lpstr>
      <vt:lpstr>Climate change and environmental degradation  result from prioritizing profit over the well-being of workers, tenants, the poor.</vt:lpstr>
      <vt:lpstr>PowerPoint Presentation</vt:lpstr>
      <vt:lpstr>Overcoming divisions</vt:lpstr>
      <vt:lpstr>Moving forward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Workers, tenants, people of color are disproportionately and/or distinctly vulnerable to the harms of climate change and environmental degradation.</dc:title>
  <dc:creator>Robin Zheng</dc:creator>
  <cp:lastModifiedBy>Robin Zheng</cp:lastModifiedBy>
  <cp:revision>18</cp:revision>
  <dcterms:created xsi:type="dcterms:W3CDTF">2021-06-12T10:26:00Z</dcterms:created>
  <dcterms:modified xsi:type="dcterms:W3CDTF">2022-09-08T13:43:57Z</dcterms:modified>
</cp:coreProperties>
</file>