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7" r:id="rId3"/>
    <p:sldId id="262" r:id="rId4"/>
    <p:sldId id="291" r:id="rId5"/>
    <p:sldId id="292" r:id="rId6"/>
    <p:sldId id="293" r:id="rId7"/>
    <p:sldId id="294" r:id="rId8"/>
    <p:sldId id="300" r:id="rId9"/>
    <p:sldId id="295" r:id="rId10"/>
    <p:sldId id="296" r:id="rId11"/>
    <p:sldId id="267" r:id="rId12"/>
    <p:sldId id="297" r:id="rId13"/>
    <p:sldId id="298" r:id="rId14"/>
    <p:sldId id="299" r:id="rId15"/>
    <p:sldId id="301" r:id="rId16"/>
    <p:sldId id="302" r:id="rId17"/>
    <p:sldId id="279" r:id="rId18"/>
    <p:sldId id="303" r:id="rId19"/>
    <p:sldId id="304" r:id="rId20"/>
    <p:sldId id="305" r:id="rId21"/>
    <p:sldId id="307" r:id="rId22"/>
    <p:sldId id="308" r:id="rId23"/>
    <p:sldId id="309" r:id="rId24"/>
    <p:sldId id="310" r:id="rId25"/>
    <p:sldId id="312" r:id="rId26"/>
    <p:sldId id="313" r:id="rId27"/>
    <p:sldId id="315" r:id="rId28"/>
    <p:sldId id="316" r:id="rId29"/>
    <p:sldId id="317" r:id="rId30"/>
    <p:sldId id="318" r:id="rId31"/>
    <p:sldId id="319" r:id="rId32"/>
    <p:sldId id="320" r:id="rId33"/>
    <p:sldId id="32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1"/>
    <p:restoredTop sz="94636"/>
  </p:normalViewPr>
  <p:slideViewPr>
    <p:cSldViewPr snapToGrid="0" snapToObjects="1">
      <p:cViewPr varScale="1">
        <p:scale>
          <a:sx n="79" d="100"/>
          <a:sy n="79" d="100"/>
        </p:scale>
        <p:origin x="24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9AC02C0-2EBA-7A4E-B16F-922D7EFD076A}" type="datetimeFigureOut">
              <a:rPr lang="en-US" smtClean="0"/>
              <a:t>7/29/17</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8D46876C-6E80-904B-AB74-CE0F9CFAD10B}"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95388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AC02C0-2EBA-7A4E-B16F-922D7EFD076A}" type="datetimeFigureOut">
              <a:rPr lang="en-US" smtClean="0"/>
              <a:t>7/29/17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1900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9AC02C0-2EBA-7A4E-B16F-922D7EFD076A}" type="datetimeFigureOut">
              <a:rPr lang="en-US" smtClean="0"/>
              <a:t>7/29/17</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8D46876C-6E80-904B-AB74-CE0F9CFAD10B}"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845202"/>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AC02C0-2EBA-7A4E-B16F-922D7EFD076A}" type="datetimeFigureOut">
              <a:rPr lang="en-US" smtClean="0"/>
              <a:t>7/29/17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49197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29AC02C0-2EBA-7A4E-B16F-922D7EFD076A}" type="datetimeFigureOut">
              <a:rPr lang="en-US" smtClean="0"/>
              <a:t>7/29/17</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8D46876C-6E80-904B-AB74-CE0F9CFAD10B}"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471883"/>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AC02C0-2EBA-7A4E-B16F-922D7EFD076A}" type="datetimeFigureOut">
              <a:rPr lang="en-US" smtClean="0"/>
              <a:t>7/29/17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193467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AC02C0-2EBA-7A4E-B16F-922D7EFD076A}" type="datetimeFigureOut">
              <a:rPr lang="en-US" smtClean="0"/>
              <a:t>7/29/17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111551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AC02C0-2EBA-7A4E-B16F-922D7EFD076A}" type="datetimeFigureOut">
              <a:rPr lang="en-US" smtClean="0"/>
              <a:t>7/29/17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9487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C02C0-2EBA-7A4E-B16F-922D7EFD076A}" type="datetimeFigureOut">
              <a:rPr lang="en-US" smtClean="0"/>
              <a:t>7/29/17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63535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C02C0-2EBA-7A4E-B16F-922D7EFD076A}" type="datetimeFigureOut">
              <a:rPr lang="en-US" smtClean="0"/>
              <a:t>7/29/17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115459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C02C0-2EBA-7A4E-B16F-922D7EFD076A}" type="datetimeFigureOut">
              <a:rPr lang="en-US" smtClean="0"/>
              <a:t>7/29/17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6876C-6E80-904B-AB74-CE0F9CFAD10B}" type="slidenum">
              <a:rPr lang="en-US" smtClean="0"/>
              <a:t>‹#›</a:t>
            </a:fld>
            <a:endParaRPr lang="en-US"/>
          </a:p>
        </p:txBody>
      </p:sp>
    </p:spTree>
    <p:extLst>
      <p:ext uri="{BB962C8B-B14F-4D97-AF65-F5344CB8AC3E}">
        <p14:creationId xmlns:p14="http://schemas.microsoft.com/office/powerpoint/2010/main" val="548030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29AC02C0-2EBA-7A4E-B16F-922D7EFD076A}" type="datetimeFigureOut">
              <a:rPr lang="en-US" smtClean="0"/>
              <a:t>7/29/17</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8D46876C-6E80-904B-AB74-CE0F9CFAD10B}"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5271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f"/><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12" y="1143293"/>
            <a:ext cx="9724861" cy="4268965"/>
          </a:xfrm>
        </p:spPr>
        <p:txBody>
          <a:bodyPr/>
          <a:lstStyle/>
          <a:p>
            <a:r>
              <a:rPr lang="en-US" smtClean="0"/>
              <a:t>Egalitarianism</a:t>
            </a:r>
            <a:endParaRPr lang="en-US"/>
          </a:p>
        </p:txBody>
      </p:sp>
      <p:sp>
        <p:nvSpPr>
          <p:cNvPr id="3" name="Subtitle 2"/>
          <p:cNvSpPr>
            <a:spLocks noGrp="1"/>
          </p:cNvSpPr>
          <p:nvPr>
            <p:ph type="subTitle" idx="1"/>
          </p:nvPr>
        </p:nvSpPr>
        <p:spPr>
          <a:xfrm>
            <a:off x="1088914" y="4823790"/>
            <a:ext cx="7034362" cy="1577009"/>
          </a:xfrm>
        </p:spPr>
        <p:txBody>
          <a:bodyPr>
            <a:normAutofit fontScale="92500" lnSpcReduction="20000"/>
          </a:bodyPr>
          <a:lstStyle/>
          <a:p>
            <a:r>
              <a:rPr lang="en-US" dirty="0" smtClean="0"/>
              <a:t>Dr. Robin Zheng</a:t>
            </a:r>
          </a:p>
          <a:p>
            <a:r>
              <a:rPr lang="en-US" dirty="0" err="1" smtClean="0"/>
              <a:t>Newnham</a:t>
            </a:r>
            <a:r>
              <a:rPr lang="en-US" dirty="0" smtClean="0"/>
              <a:t> College</a:t>
            </a:r>
          </a:p>
          <a:p>
            <a:r>
              <a:rPr lang="en-US" dirty="0" smtClean="0"/>
              <a:t>rz282@cam.ac.uk</a:t>
            </a:r>
          </a:p>
          <a:p>
            <a:endParaRPr lang="en-US" dirty="0" smtClean="0"/>
          </a:p>
          <a:p>
            <a:r>
              <a:rPr lang="en-US" dirty="0" smtClean="0"/>
              <a:t>25 January 2015</a:t>
            </a:r>
            <a:endParaRPr lang="en-US" dirty="0"/>
          </a:p>
        </p:txBody>
      </p:sp>
    </p:spTree>
    <p:extLst>
      <p:ext uri="{BB962C8B-B14F-4D97-AF65-F5344CB8AC3E}">
        <p14:creationId xmlns:p14="http://schemas.microsoft.com/office/powerpoint/2010/main" val="3573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Objections to </a:t>
            </a:r>
            <a:br>
              <a:rPr lang="en-US" smtClean="0"/>
            </a:br>
            <a:r>
              <a:rPr lang="en-US" smtClean="0"/>
              <a:t>Equality </a:t>
            </a:r>
            <a:r>
              <a:rPr lang="en-US" dirty="0" smtClean="0"/>
              <a:t>of Welfare </a:t>
            </a:r>
            <a:endParaRPr lang="en-US" dirty="0"/>
          </a:p>
        </p:txBody>
      </p:sp>
      <p:pic>
        <p:nvPicPr>
          <p:cNvPr id="3" name="Picture 2"/>
          <p:cNvPicPr>
            <a:picLocks noChangeAspect="1"/>
          </p:cNvPicPr>
          <p:nvPr/>
        </p:nvPicPr>
        <p:blipFill>
          <a:blip r:embed="rId2"/>
          <a:stretch>
            <a:fillRect/>
          </a:stretch>
        </p:blipFill>
        <p:spPr>
          <a:xfrm>
            <a:off x="9763539" y="890983"/>
            <a:ext cx="2428461" cy="3237948"/>
          </a:xfrm>
          <a:prstGeom prst="rect">
            <a:avLst/>
          </a:prstGeom>
        </p:spPr>
      </p:pic>
      <p:pic>
        <p:nvPicPr>
          <p:cNvPr id="4" name="Picture 3"/>
          <p:cNvPicPr>
            <a:picLocks noChangeAspect="1"/>
          </p:cNvPicPr>
          <p:nvPr/>
        </p:nvPicPr>
        <p:blipFill>
          <a:blip r:embed="rId3"/>
          <a:stretch>
            <a:fillRect/>
          </a:stretch>
        </p:blipFill>
        <p:spPr>
          <a:xfrm>
            <a:off x="4911220" y="2121524"/>
            <a:ext cx="4537005" cy="2956615"/>
          </a:xfrm>
          <a:prstGeom prst="rect">
            <a:avLst/>
          </a:prstGeom>
        </p:spPr>
      </p:pic>
    </p:spTree>
    <p:extLst>
      <p:ext uri="{BB962C8B-B14F-4D97-AF65-F5344CB8AC3E}">
        <p14:creationId xmlns:p14="http://schemas.microsoft.com/office/powerpoint/2010/main" val="89824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Arneson</a:t>
            </a:r>
            <a:r>
              <a:rPr lang="en-US" dirty="0" smtClean="0"/>
              <a:t> (1999), “Equality of Opportunity for Welfare Defended and Recanted”</a:t>
            </a:r>
            <a:endParaRPr lang="en-US" dirty="0"/>
          </a:p>
        </p:txBody>
      </p:sp>
      <p:sp>
        <p:nvSpPr>
          <p:cNvPr id="11" name="Content Placeholder 10"/>
          <p:cNvSpPr>
            <a:spLocks noGrp="1"/>
          </p:cNvSpPr>
          <p:nvPr>
            <p:ph idx="1"/>
          </p:nvPr>
        </p:nvSpPr>
        <p:spPr/>
        <p:txBody>
          <a:bodyPr>
            <a:noAutofit/>
          </a:bodyPr>
          <a:lstStyle/>
          <a:p>
            <a:pPr marL="0" indent="0">
              <a:buNone/>
            </a:pPr>
            <a:r>
              <a:rPr lang="en-US" sz="2800" dirty="0" smtClean="0">
                <a:solidFill>
                  <a:schemeClr val="accent1"/>
                </a:solidFill>
              </a:rPr>
              <a:t>“</a:t>
            </a:r>
            <a:r>
              <a:rPr lang="en-US" sz="2800" dirty="0">
                <a:solidFill>
                  <a:schemeClr val="accent1"/>
                </a:solidFill>
              </a:rPr>
              <a:t>When an age cohort reaches the onset of responsible adulthood, they enjoy equal opportunity for welfare when, for each of them, the best sequence of choices that it would be reasonable to expect the person to follow would yield the same expected welfare for all, the second-best sequence of choices would also yield the same expected welfare for all, and so on through the array of lifetime choice sequences each </a:t>
            </a:r>
            <a:r>
              <a:rPr lang="en-US" sz="2800" dirty="0" smtClean="0">
                <a:solidFill>
                  <a:schemeClr val="accent1"/>
                </a:solidFill>
              </a:rPr>
              <a:t>faces.”</a:t>
            </a:r>
            <a:endParaRPr lang="en-US" sz="2800" dirty="0">
              <a:solidFill>
                <a:schemeClr val="accent1"/>
              </a:solidFill>
            </a:endParaRPr>
          </a:p>
          <a:p>
            <a:pPr marL="0" indent="0">
              <a:buNone/>
            </a:pPr>
            <a:endParaRPr lang="en-US" sz="6000" dirty="0">
              <a:solidFill>
                <a:schemeClr val="accent1"/>
              </a:solidFill>
            </a:endParaRPr>
          </a:p>
        </p:txBody>
      </p:sp>
      <p:sp>
        <p:nvSpPr>
          <p:cNvPr id="12" name="Text Placeholder 11"/>
          <p:cNvSpPr>
            <a:spLocks noGrp="1"/>
          </p:cNvSpPr>
          <p:nvPr>
            <p:ph type="body" sz="half" idx="2"/>
          </p:nvPr>
        </p:nvSpPr>
        <p:spPr>
          <a:xfrm>
            <a:off x="762000" y="4567022"/>
            <a:ext cx="3838776" cy="3239537"/>
          </a:xfrm>
        </p:spPr>
        <p:txBody>
          <a:bodyPr/>
          <a:lstStyle/>
          <a:p>
            <a:r>
              <a:rPr lang="en-US" dirty="0" smtClean="0">
                <a:solidFill>
                  <a:schemeClr val="accent1"/>
                </a:solidFill>
              </a:rPr>
              <a:t>p. 488</a:t>
            </a:r>
            <a:endParaRPr lang="en-US" dirty="0">
              <a:solidFill>
                <a:schemeClr val="accent1"/>
              </a:solidFill>
            </a:endParaRPr>
          </a:p>
        </p:txBody>
      </p:sp>
    </p:spTree>
    <p:extLst>
      <p:ext uri="{BB962C8B-B14F-4D97-AF65-F5344CB8AC3E}">
        <p14:creationId xmlns:p14="http://schemas.microsoft.com/office/powerpoint/2010/main" val="51804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417983" y="2001078"/>
            <a:ext cx="1073426" cy="37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1235" y="2372139"/>
            <a:ext cx="1139687" cy="15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491409" y="1338470"/>
            <a:ext cx="821634" cy="66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91409" y="2001077"/>
            <a:ext cx="107342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84174" y="2517913"/>
            <a:ext cx="775252" cy="145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31166" y="2531165"/>
            <a:ext cx="496956" cy="82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86538" y="669234"/>
            <a:ext cx="821634" cy="66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86538" y="1318593"/>
            <a:ext cx="1033671" cy="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51583" y="1669774"/>
            <a:ext cx="834886" cy="337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51583" y="2034211"/>
            <a:ext cx="1073426" cy="15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359426" y="2663686"/>
            <a:ext cx="748746" cy="6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86538" y="2663686"/>
            <a:ext cx="496954" cy="490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4992" y="3385930"/>
            <a:ext cx="974034" cy="112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28122" y="3346176"/>
            <a:ext cx="453887" cy="874641"/>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320209" y="397565"/>
            <a:ext cx="543339" cy="369332"/>
          </a:xfrm>
          <a:prstGeom prst="rect">
            <a:avLst/>
          </a:prstGeom>
          <a:noFill/>
        </p:spPr>
        <p:txBody>
          <a:bodyPr wrap="square" rtlCol="0">
            <a:spAutoFit/>
          </a:bodyPr>
          <a:lstStyle/>
          <a:p>
            <a:r>
              <a:rPr lang="en-US" dirty="0" smtClean="0">
                <a:solidFill>
                  <a:schemeClr val="accent1"/>
                </a:solidFill>
              </a:rPr>
              <a:t>50</a:t>
            </a:r>
            <a:endParaRPr lang="en-US" dirty="0">
              <a:solidFill>
                <a:schemeClr val="accent1"/>
              </a:solidFill>
            </a:endParaRPr>
          </a:p>
        </p:txBody>
      </p:sp>
      <p:sp>
        <p:nvSpPr>
          <p:cNvPr id="78" name="TextBox 77"/>
          <p:cNvSpPr txBox="1"/>
          <p:nvPr/>
        </p:nvSpPr>
        <p:spPr>
          <a:xfrm>
            <a:off x="4386469" y="1102524"/>
            <a:ext cx="781877" cy="369332"/>
          </a:xfrm>
          <a:prstGeom prst="rect">
            <a:avLst/>
          </a:prstGeom>
          <a:noFill/>
        </p:spPr>
        <p:txBody>
          <a:bodyPr wrap="square" rtlCol="0">
            <a:spAutoFit/>
          </a:bodyPr>
          <a:lstStyle/>
          <a:p>
            <a:r>
              <a:rPr lang="en-US" dirty="0" smtClean="0">
                <a:solidFill>
                  <a:schemeClr val="accent1"/>
                </a:solidFill>
              </a:rPr>
              <a:t>1000</a:t>
            </a:r>
            <a:endParaRPr lang="en-US" dirty="0">
              <a:solidFill>
                <a:schemeClr val="accent1"/>
              </a:solidFill>
            </a:endParaRPr>
          </a:p>
        </p:txBody>
      </p:sp>
      <p:sp>
        <p:nvSpPr>
          <p:cNvPr id="79" name="TextBox 78"/>
          <p:cNvSpPr txBox="1"/>
          <p:nvPr/>
        </p:nvSpPr>
        <p:spPr>
          <a:xfrm>
            <a:off x="4386469" y="1485108"/>
            <a:ext cx="781877" cy="369332"/>
          </a:xfrm>
          <a:prstGeom prst="rect">
            <a:avLst/>
          </a:prstGeom>
          <a:noFill/>
        </p:spPr>
        <p:txBody>
          <a:bodyPr wrap="square" rtlCol="0">
            <a:spAutoFit/>
          </a:bodyPr>
          <a:lstStyle/>
          <a:p>
            <a:r>
              <a:rPr lang="en-US" dirty="0" smtClean="0">
                <a:solidFill>
                  <a:schemeClr val="accent1"/>
                </a:solidFill>
              </a:rPr>
              <a:t>2000</a:t>
            </a:r>
            <a:endParaRPr lang="en-US" dirty="0">
              <a:solidFill>
                <a:schemeClr val="accent1"/>
              </a:solidFill>
            </a:endParaRPr>
          </a:p>
        </p:txBody>
      </p:sp>
      <p:sp>
        <p:nvSpPr>
          <p:cNvPr id="80" name="TextBox 79"/>
          <p:cNvSpPr txBox="1"/>
          <p:nvPr/>
        </p:nvSpPr>
        <p:spPr>
          <a:xfrm>
            <a:off x="4625009" y="2193235"/>
            <a:ext cx="543339" cy="369332"/>
          </a:xfrm>
          <a:prstGeom prst="rect">
            <a:avLst/>
          </a:prstGeom>
          <a:noFill/>
        </p:spPr>
        <p:txBody>
          <a:bodyPr wrap="square" rtlCol="0">
            <a:spAutoFit/>
          </a:bodyPr>
          <a:lstStyle/>
          <a:p>
            <a:r>
              <a:rPr lang="en-US" dirty="0" smtClean="0">
                <a:solidFill>
                  <a:schemeClr val="accent1"/>
                </a:solidFill>
              </a:rPr>
              <a:t>675</a:t>
            </a:r>
            <a:endParaRPr lang="en-US" dirty="0">
              <a:solidFill>
                <a:schemeClr val="accent1"/>
              </a:solidFill>
            </a:endParaRPr>
          </a:p>
        </p:txBody>
      </p:sp>
      <p:sp>
        <p:nvSpPr>
          <p:cNvPr id="81" name="TextBox 80"/>
          <p:cNvSpPr txBox="1"/>
          <p:nvPr/>
        </p:nvSpPr>
        <p:spPr>
          <a:xfrm>
            <a:off x="4128053" y="2576397"/>
            <a:ext cx="735495" cy="369332"/>
          </a:xfrm>
          <a:prstGeom prst="rect">
            <a:avLst/>
          </a:prstGeom>
          <a:noFill/>
        </p:spPr>
        <p:txBody>
          <a:bodyPr wrap="square" rtlCol="0">
            <a:spAutoFit/>
          </a:bodyPr>
          <a:lstStyle/>
          <a:p>
            <a:r>
              <a:rPr lang="en-US" dirty="0" smtClean="0">
                <a:solidFill>
                  <a:schemeClr val="accent1"/>
                </a:solidFill>
              </a:rPr>
              <a:t>8000</a:t>
            </a:r>
            <a:endParaRPr lang="en-US" dirty="0">
              <a:solidFill>
                <a:schemeClr val="accent1"/>
              </a:solidFill>
            </a:endParaRPr>
          </a:p>
        </p:txBody>
      </p:sp>
      <p:sp>
        <p:nvSpPr>
          <p:cNvPr id="82" name="TextBox 81"/>
          <p:cNvSpPr txBox="1"/>
          <p:nvPr/>
        </p:nvSpPr>
        <p:spPr>
          <a:xfrm>
            <a:off x="4061792" y="3040507"/>
            <a:ext cx="543339" cy="369332"/>
          </a:xfrm>
          <a:prstGeom prst="rect">
            <a:avLst/>
          </a:prstGeom>
          <a:noFill/>
        </p:spPr>
        <p:txBody>
          <a:bodyPr wrap="square" rtlCol="0">
            <a:spAutoFit/>
          </a:bodyPr>
          <a:lstStyle/>
          <a:p>
            <a:r>
              <a:rPr lang="en-US" dirty="0" smtClean="0">
                <a:solidFill>
                  <a:schemeClr val="accent1"/>
                </a:solidFill>
              </a:rPr>
              <a:t>500</a:t>
            </a:r>
            <a:endParaRPr lang="en-US" dirty="0">
              <a:solidFill>
                <a:schemeClr val="accent1"/>
              </a:solidFill>
            </a:endParaRPr>
          </a:p>
        </p:txBody>
      </p:sp>
      <p:sp>
        <p:nvSpPr>
          <p:cNvPr id="83" name="TextBox 82"/>
          <p:cNvSpPr txBox="1"/>
          <p:nvPr/>
        </p:nvSpPr>
        <p:spPr>
          <a:xfrm>
            <a:off x="3952461" y="3608335"/>
            <a:ext cx="672548" cy="369332"/>
          </a:xfrm>
          <a:prstGeom prst="rect">
            <a:avLst/>
          </a:prstGeom>
          <a:noFill/>
        </p:spPr>
        <p:txBody>
          <a:bodyPr wrap="square" rtlCol="0">
            <a:spAutoFit/>
          </a:bodyPr>
          <a:lstStyle/>
          <a:p>
            <a:r>
              <a:rPr lang="en-US" dirty="0" smtClean="0">
                <a:solidFill>
                  <a:schemeClr val="accent1"/>
                </a:solidFill>
              </a:rPr>
              <a:t>699</a:t>
            </a:r>
            <a:endParaRPr lang="en-US" dirty="0">
              <a:solidFill>
                <a:schemeClr val="accent1"/>
              </a:solidFill>
            </a:endParaRPr>
          </a:p>
        </p:txBody>
      </p:sp>
      <p:sp>
        <p:nvSpPr>
          <p:cNvPr id="84" name="TextBox 83"/>
          <p:cNvSpPr txBox="1"/>
          <p:nvPr/>
        </p:nvSpPr>
        <p:spPr>
          <a:xfrm>
            <a:off x="3505201" y="4161179"/>
            <a:ext cx="543339" cy="369332"/>
          </a:xfrm>
          <a:prstGeom prst="rect">
            <a:avLst/>
          </a:prstGeom>
          <a:noFill/>
        </p:spPr>
        <p:txBody>
          <a:bodyPr wrap="square" rtlCol="0">
            <a:spAutoFit/>
          </a:bodyPr>
          <a:lstStyle/>
          <a:p>
            <a:r>
              <a:rPr lang="en-US" dirty="0" smtClean="0">
                <a:solidFill>
                  <a:schemeClr val="accent1"/>
                </a:solidFill>
              </a:rPr>
              <a:t>800</a:t>
            </a:r>
            <a:endParaRPr lang="en-US" dirty="0">
              <a:solidFill>
                <a:schemeClr val="accent1"/>
              </a:solidFill>
            </a:endParaRPr>
          </a:p>
        </p:txBody>
      </p:sp>
      <p:pic>
        <p:nvPicPr>
          <p:cNvPr id="85" name="Picture 84"/>
          <p:cNvPicPr>
            <a:picLocks noChangeAspect="1"/>
          </p:cNvPicPr>
          <p:nvPr/>
        </p:nvPicPr>
        <p:blipFill>
          <a:blip r:embed="rId2"/>
          <a:stretch>
            <a:fillRect/>
          </a:stretch>
        </p:blipFill>
        <p:spPr>
          <a:xfrm>
            <a:off x="6520069" y="798397"/>
            <a:ext cx="3225800" cy="3556000"/>
          </a:xfrm>
          <a:prstGeom prst="rect">
            <a:avLst/>
          </a:prstGeom>
        </p:spPr>
      </p:pic>
      <p:sp>
        <p:nvSpPr>
          <p:cNvPr id="86" name="TextBox 85"/>
          <p:cNvSpPr txBox="1"/>
          <p:nvPr/>
        </p:nvSpPr>
        <p:spPr>
          <a:xfrm>
            <a:off x="9057861" y="3040507"/>
            <a:ext cx="543339" cy="369332"/>
          </a:xfrm>
          <a:prstGeom prst="rect">
            <a:avLst/>
          </a:prstGeom>
          <a:noFill/>
        </p:spPr>
        <p:txBody>
          <a:bodyPr wrap="square" rtlCol="0">
            <a:spAutoFit/>
          </a:bodyPr>
          <a:lstStyle/>
          <a:p>
            <a:r>
              <a:rPr lang="en-US" dirty="0" smtClean="0">
                <a:solidFill>
                  <a:schemeClr val="accent1"/>
                </a:solidFill>
              </a:rPr>
              <a:t>50</a:t>
            </a:r>
            <a:endParaRPr lang="en-US" dirty="0">
              <a:solidFill>
                <a:schemeClr val="accent1"/>
              </a:solidFill>
            </a:endParaRPr>
          </a:p>
        </p:txBody>
      </p:sp>
      <p:sp>
        <p:nvSpPr>
          <p:cNvPr id="87" name="TextBox 86"/>
          <p:cNvSpPr txBox="1"/>
          <p:nvPr/>
        </p:nvSpPr>
        <p:spPr>
          <a:xfrm>
            <a:off x="9342782" y="2670314"/>
            <a:ext cx="781877" cy="369332"/>
          </a:xfrm>
          <a:prstGeom prst="rect">
            <a:avLst/>
          </a:prstGeom>
          <a:noFill/>
        </p:spPr>
        <p:txBody>
          <a:bodyPr wrap="square" rtlCol="0">
            <a:spAutoFit/>
          </a:bodyPr>
          <a:lstStyle/>
          <a:p>
            <a:r>
              <a:rPr lang="en-US" dirty="0" smtClean="0">
                <a:solidFill>
                  <a:schemeClr val="accent1"/>
                </a:solidFill>
              </a:rPr>
              <a:t>1000</a:t>
            </a:r>
            <a:endParaRPr lang="en-US" dirty="0">
              <a:solidFill>
                <a:schemeClr val="accent1"/>
              </a:solidFill>
            </a:endParaRPr>
          </a:p>
        </p:txBody>
      </p:sp>
      <p:sp>
        <p:nvSpPr>
          <p:cNvPr id="88" name="TextBox 87"/>
          <p:cNvSpPr txBox="1"/>
          <p:nvPr/>
        </p:nvSpPr>
        <p:spPr>
          <a:xfrm>
            <a:off x="8666922" y="4264599"/>
            <a:ext cx="781877" cy="369332"/>
          </a:xfrm>
          <a:prstGeom prst="rect">
            <a:avLst/>
          </a:prstGeom>
          <a:noFill/>
        </p:spPr>
        <p:txBody>
          <a:bodyPr wrap="square" rtlCol="0">
            <a:spAutoFit/>
          </a:bodyPr>
          <a:lstStyle/>
          <a:p>
            <a:r>
              <a:rPr lang="en-US" dirty="0" smtClean="0">
                <a:solidFill>
                  <a:schemeClr val="accent1"/>
                </a:solidFill>
              </a:rPr>
              <a:t>2000</a:t>
            </a:r>
            <a:endParaRPr lang="en-US" dirty="0">
              <a:solidFill>
                <a:schemeClr val="accent1"/>
              </a:solidFill>
            </a:endParaRPr>
          </a:p>
        </p:txBody>
      </p:sp>
      <p:sp>
        <p:nvSpPr>
          <p:cNvPr id="89" name="TextBox 88"/>
          <p:cNvSpPr txBox="1"/>
          <p:nvPr/>
        </p:nvSpPr>
        <p:spPr>
          <a:xfrm>
            <a:off x="9634330" y="1583635"/>
            <a:ext cx="543339" cy="369332"/>
          </a:xfrm>
          <a:prstGeom prst="rect">
            <a:avLst/>
          </a:prstGeom>
          <a:noFill/>
        </p:spPr>
        <p:txBody>
          <a:bodyPr wrap="square" rtlCol="0">
            <a:spAutoFit/>
          </a:bodyPr>
          <a:lstStyle/>
          <a:p>
            <a:r>
              <a:rPr lang="en-US" dirty="0" smtClean="0">
                <a:solidFill>
                  <a:schemeClr val="accent1"/>
                </a:solidFill>
              </a:rPr>
              <a:t>675</a:t>
            </a:r>
            <a:endParaRPr lang="en-US" dirty="0">
              <a:solidFill>
                <a:schemeClr val="accent1"/>
              </a:solidFill>
            </a:endParaRPr>
          </a:p>
        </p:txBody>
      </p:sp>
      <p:sp>
        <p:nvSpPr>
          <p:cNvPr id="90" name="TextBox 89"/>
          <p:cNvSpPr txBox="1"/>
          <p:nvPr/>
        </p:nvSpPr>
        <p:spPr>
          <a:xfrm>
            <a:off x="9505122" y="1115776"/>
            <a:ext cx="735495" cy="369332"/>
          </a:xfrm>
          <a:prstGeom prst="rect">
            <a:avLst/>
          </a:prstGeom>
          <a:noFill/>
        </p:spPr>
        <p:txBody>
          <a:bodyPr wrap="square" rtlCol="0">
            <a:spAutoFit/>
          </a:bodyPr>
          <a:lstStyle/>
          <a:p>
            <a:r>
              <a:rPr lang="en-US" dirty="0" smtClean="0">
                <a:solidFill>
                  <a:schemeClr val="accent1"/>
                </a:solidFill>
              </a:rPr>
              <a:t>8000</a:t>
            </a:r>
            <a:endParaRPr lang="en-US" dirty="0">
              <a:solidFill>
                <a:schemeClr val="accent1"/>
              </a:solidFill>
            </a:endParaRPr>
          </a:p>
        </p:txBody>
      </p:sp>
      <p:sp>
        <p:nvSpPr>
          <p:cNvPr id="91" name="TextBox 90"/>
          <p:cNvSpPr txBox="1"/>
          <p:nvPr/>
        </p:nvSpPr>
        <p:spPr>
          <a:xfrm>
            <a:off x="9329531" y="535280"/>
            <a:ext cx="543339" cy="369332"/>
          </a:xfrm>
          <a:prstGeom prst="rect">
            <a:avLst/>
          </a:prstGeom>
          <a:noFill/>
        </p:spPr>
        <p:txBody>
          <a:bodyPr wrap="square" rtlCol="0">
            <a:spAutoFit/>
          </a:bodyPr>
          <a:lstStyle/>
          <a:p>
            <a:r>
              <a:rPr lang="en-US" dirty="0" smtClean="0">
                <a:solidFill>
                  <a:schemeClr val="accent1"/>
                </a:solidFill>
              </a:rPr>
              <a:t>500</a:t>
            </a:r>
            <a:endParaRPr lang="en-US" dirty="0">
              <a:solidFill>
                <a:schemeClr val="accent1"/>
              </a:solidFill>
            </a:endParaRPr>
          </a:p>
        </p:txBody>
      </p:sp>
      <p:sp>
        <p:nvSpPr>
          <p:cNvPr id="92" name="TextBox 91"/>
          <p:cNvSpPr txBox="1"/>
          <p:nvPr/>
        </p:nvSpPr>
        <p:spPr>
          <a:xfrm>
            <a:off x="9843051" y="2186608"/>
            <a:ext cx="672548" cy="369332"/>
          </a:xfrm>
          <a:prstGeom prst="rect">
            <a:avLst/>
          </a:prstGeom>
          <a:noFill/>
        </p:spPr>
        <p:txBody>
          <a:bodyPr wrap="square" rtlCol="0">
            <a:spAutoFit/>
          </a:bodyPr>
          <a:lstStyle/>
          <a:p>
            <a:r>
              <a:rPr lang="en-US" dirty="0" smtClean="0">
                <a:solidFill>
                  <a:schemeClr val="accent1"/>
                </a:solidFill>
              </a:rPr>
              <a:t>699</a:t>
            </a:r>
            <a:endParaRPr lang="en-US" dirty="0">
              <a:solidFill>
                <a:schemeClr val="accent1"/>
              </a:solidFill>
            </a:endParaRPr>
          </a:p>
        </p:txBody>
      </p:sp>
      <p:sp>
        <p:nvSpPr>
          <p:cNvPr id="93" name="TextBox 92"/>
          <p:cNvSpPr txBox="1"/>
          <p:nvPr/>
        </p:nvSpPr>
        <p:spPr>
          <a:xfrm>
            <a:off x="9146761" y="3572327"/>
            <a:ext cx="543339" cy="369332"/>
          </a:xfrm>
          <a:prstGeom prst="rect">
            <a:avLst/>
          </a:prstGeom>
          <a:noFill/>
        </p:spPr>
        <p:txBody>
          <a:bodyPr wrap="square" rtlCol="0">
            <a:spAutoFit/>
          </a:bodyPr>
          <a:lstStyle/>
          <a:p>
            <a:r>
              <a:rPr lang="en-US" dirty="0" smtClean="0">
                <a:solidFill>
                  <a:schemeClr val="accent1"/>
                </a:solidFill>
              </a:rPr>
              <a:t>800</a:t>
            </a:r>
            <a:endParaRPr lang="en-US" dirty="0">
              <a:solidFill>
                <a:schemeClr val="accent1"/>
              </a:solidFill>
            </a:endParaRPr>
          </a:p>
        </p:txBody>
      </p:sp>
    </p:spTree>
    <p:extLst>
      <p:ext uri="{BB962C8B-B14F-4D97-AF65-F5344CB8AC3E}">
        <p14:creationId xmlns:p14="http://schemas.microsoft.com/office/powerpoint/2010/main" val="90944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417983" y="2001078"/>
            <a:ext cx="1073426" cy="37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1235" y="2372139"/>
            <a:ext cx="1139687" cy="15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491409" y="1338470"/>
            <a:ext cx="821634" cy="66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91409" y="2001077"/>
            <a:ext cx="107342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84174" y="2517913"/>
            <a:ext cx="775252" cy="145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31166" y="2531165"/>
            <a:ext cx="496956" cy="82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86538" y="669234"/>
            <a:ext cx="821634" cy="66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86538" y="1318593"/>
            <a:ext cx="1033671" cy="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51583" y="1669774"/>
            <a:ext cx="834886" cy="337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51583" y="2034211"/>
            <a:ext cx="1073426" cy="15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359426" y="2663686"/>
            <a:ext cx="748746" cy="6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86538" y="2663686"/>
            <a:ext cx="496954" cy="490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4992" y="3385930"/>
            <a:ext cx="974034" cy="112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28122" y="3346176"/>
            <a:ext cx="453887" cy="874641"/>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320209" y="397565"/>
            <a:ext cx="543339" cy="369332"/>
          </a:xfrm>
          <a:prstGeom prst="rect">
            <a:avLst/>
          </a:prstGeom>
          <a:noFill/>
        </p:spPr>
        <p:txBody>
          <a:bodyPr wrap="square" rtlCol="0">
            <a:spAutoFit/>
          </a:bodyPr>
          <a:lstStyle/>
          <a:p>
            <a:r>
              <a:rPr lang="en-US" dirty="0" smtClean="0">
                <a:solidFill>
                  <a:schemeClr val="accent1"/>
                </a:solidFill>
              </a:rPr>
              <a:t>5</a:t>
            </a:r>
            <a:endParaRPr lang="en-US" dirty="0">
              <a:solidFill>
                <a:schemeClr val="accent1"/>
              </a:solidFill>
            </a:endParaRPr>
          </a:p>
        </p:txBody>
      </p:sp>
      <p:sp>
        <p:nvSpPr>
          <p:cNvPr id="78" name="TextBox 77"/>
          <p:cNvSpPr txBox="1"/>
          <p:nvPr/>
        </p:nvSpPr>
        <p:spPr>
          <a:xfrm>
            <a:off x="4386469" y="1102524"/>
            <a:ext cx="781877" cy="369332"/>
          </a:xfrm>
          <a:prstGeom prst="rect">
            <a:avLst/>
          </a:prstGeom>
          <a:noFill/>
        </p:spPr>
        <p:txBody>
          <a:bodyPr wrap="square" rtlCol="0">
            <a:spAutoFit/>
          </a:bodyPr>
          <a:lstStyle/>
          <a:p>
            <a:r>
              <a:rPr lang="en-US" dirty="0" smtClean="0">
                <a:solidFill>
                  <a:schemeClr val="accent1"/>
                </a:solidFill>
              </a:rPr>
              <a:t>100</a:t>
            </a:r>
            <a:endParaRPr lang="en-US" dirty="0">
              <a:solidFill>
                <a:schemeClr val="accent1"/>
              </a:solidFill>
            </a:endParaRPr>
          </a:p>
        </p:txBody>
      </p:sp>
      <p:sp>
        <p:nvSpPr>
          <p:cNvPr id="79" name="TextBox 78"/>
          <p:cNvSpPr txBox="1"/>
          <p:nvPr/>
        </p:nvSpPr>
        <p:spPr>
          <a:xfrm>
            <a:off x="4386469" y="1485108"/>
            <a:ext cx="781877" cy="369332"/>
          </a:xfrm>
          <a:prstGeom prst="rect">
            <a:avLst/>
          </a:prstGeom>
          <a:noFill/>
        </p:spPr>
        <p:txBody>
          <a:bodyPr wrap="square" rtlCol="0">
            <a:spAutoFit/>
          </a:bodyPr>
          <a:lstStyle/>
          <a:p>
            <a:r>
              <a:rPr lang="en-US" dirty="0" smtClean="0">
                <a:solidFill>
                  <a:schemeClr val="accent1"/>
                </a:solidFill>
              </a:rPr>
              <a:t>200</a:t>
            </a:r>
            <a:endParaRPr lang="en-US" dirty="0">
              <a:solidFill>
                <a:schemeClr val="accent1"/>
              </a:solidFill>
            </a:endParaRPr>
          </a:p>
        </p:txBody>
      </p:sp>
      <p:sp>
        <p:nvSpPr>
          <p:cNvPr id="80" name="TextBox 79"/>
          <p:cNvSpPr txBox="1"/>
          <p:nvPr/>
        </p:nvSpPr>
        <p:spPr>
          <a:xfrm>
            <a:off x="4625009" y="2193235"/>
            <a:ext cx="543339" cy="369332"/>
          </a:xfrm>
          <a:prstGeom prst="rect">
            <a:avLst/>
          </a:prstGeom>
          <a:noFill/>
        </p:spPr>
        <p:txBody>
          <a:bodyPr wrap="square" rtlCol="0">
            <a:spAutoFit/>
          </a:bodyPr>
          <a:lstStyle/>
          <a:p>
            <a:r>
              <a:rPr lang="en-US" dirty="0" smtClean="0">
                <a:solidFill>
                  <a:schemeClr val="accent1"/>
                </a:solidFill>
              </a:rPr>
              <a:t>67</a:t>
            </a:r>
            <a:endParaRPr lang="en-US" dirty="0">
              <a:solidFill>
                <a:schemeClr val="accent1"/>
              </a:solidFill>
            </a:endParaRPr>
          </a:p>
        </p:txBody>
      </p:sp>
      <p:sp>
        <p:nvSpPr>
          <p:cNvPr id="81" name="TextBox 80"/>
          <p:cNvSpPr txBox="1"/>
          <p:nvPr/>
        </p:nvSpPr>
        <p:spPr>
          <a:xfrm>
            <a:off x="4128053" y="2576397"/>
            <a:ext cx="735495" cy="369332"/>
          </a:xfrm>
          <a:prstGeom prst="rect">
            <a:avLst/>
          </a:prstGeom>
          <a:noFill/>
        </p:spPr>
        <p:txBody>
          <a:bodyPr wrap="square" rtlCol="0">
            <a:spAutoFit/>
          </a:bodyPr>
          <a:lstStyle/>
          <a:p>
            <a:r>
              <a:rPr lang="en-US" dirty="0" smtClean="0">
                <a:solidFill>
                  <a:schemeClr val="accent1"/>
                </a:solidFill>
              </a:rPr>
              <a:t>800</a:t>
            </a:r>
            <a:endParaRPr lang="en-US" dirty="0">
              <a:solidFill>
                <a:schemeClr val="accent1"/>
              </a:solidFill>
            </a:endParaRPr>
          </a:p>
        </p:txBody>
      </p:sp>
      <p:sp>
        <p:nvSpPr>
          <p:cNvPr id="82" name="TextBox 81"/>
          <p:cNvSpPr txBox="1"/>
          <p:nvPr/>
        </p:nvSpPr>
        <p:spPr>
          <a:xfrm>
            <a:off x="4061792" y="3040507"/>
            <a:ext cx="543339" cy="369332"/>
          </a:xfrm>
          <a:prstGeom prst="rect">
            <a:avLst/>
          </a:prstGeom>
          <a:noFill/>
        </p:spPr>
        <p:txBody>
          <a:bodyPr wrap="square" rtlCol="0">
            <a:spAutoFit/>
          </a:bodyPr>
          <a:lstStyle/>
          <a:p>
            <a:r>
              <a:rPr lang="en-US" dirty="0" smtClean="0">
                <a:solidFill>
                  <a:schemeClr val="accent1"/>
                </a:solidFill>
              </a:rPr>
              <a:t>50</a:t>
            </a:r>
            <a:endParaRPr lang="en-US" dirty="0">
              <a:solidFill>
                <a:schemeClr val="accent1"/>
              </a:solidFill>
            </a:endParaRPr>
          </a:p>
        </p:txBody>
      </p:sp>
      <p:sp>
        <p:nvSpPr>
          <p:cNvPr id="83" name="TextBox 82"/>
          <p:cNvSpPr txBox="1"/>
          <p:nvPr/>
        </p:nvSpPr>
        <p:spPr>
          <a:xfrm>
            <a:off x="3952461" y="3608335"/>
            <a:ext cx="672548" cy="369332"/>
          </a:xfrm>
          <a:prstGeom prst="rect">
            <a:avLst/>
          </a:prstGeom>
          <a:noFill/>
        </p:spPr>
        <p:txBody>
          <a:bodyPr wrap="square" rtlCol="0">
            <a:spAutoFit/>
          </a:bodyPr>
          <a:lstStyle/>
          <a:p>
            <a:r>
              <a:rPr lang="en-US" dirty="0" smtClean="0">
                <a:solidFill>
                  <a:schemeClr val="accent1"/>
                </a:solidFill>
              </a:rPr>
              <a:t>69</a:t>
            </a:r>
            <a:endParaRPr lang="en-US" dirty="0">
              <a:solidFill>
                <a:schemeClr val="accent1"/>
              </a:solidFill>
            </a:endParaRPr>
          </a:p>
        </p:txBody>
      </p:sp>
      <p:sp>
        <p:nvSpPr>
          <p:cNvPr id="84" name="TextBox 83"/>
          <p:cNvSpPr txBox="1"/>
          <p:nvPr/>
        </p:nvSpPr>
        <p:spPr>
          <a:xfrm>
            <a:off x="3505201" y="4161179"/>
            <a:ext cx="543339" cy="369332"/>
          </a:xfrm>
          <a:prstGeom prst="rect">
            <a:avLst/>
          </a:prstGeom>
          <a:noFill/>
        </p:spPr>
        <p:txBody>
          <a:bodyPr wrap="square" rtlCol="0">
            <a:spAutoFit/>
          </a:bodyPr>
          <a:lstStyle/>
          <a:p>
            <a:r>
              <a:rPr lang="en-US" dirty="0" smtClean="0">
                <a:solidFill>
                  <a:schemeClr val="accent1"/>
                </a:solidFill>
              </a:rPr>
              <a:t>80</a:t>
            </a:r>
            <a:endParaRPr lang="en-US" dirty="0">
              <a:solidFill>
                <a:schemeClr val="accent1"/>
              </a:solidFill>
            </a:endParaRPr>
          </a:p>
        </p:txBody>
      </p:sp>
      <p:pic>
        <p:nvPicPr>
          <p:cNvPr id="85" name="Picture 84"/>
          <p:cNvPicPr>
            <a:picLocks noChangeAspect="1"/>
          </p:cNvPicPr>
          <p:nvPr/>
        </p:nvPicPr>
        <p:blipFill>
          <a:blip r:embed="rId2"/>
          <a:stretch>
            <a:fillRect/>
          </a:stretch>
        </p:blipFill>
        <p:spPr>
          <a:xfrm>
            <a:off x="6520069" y="798397"/>
            <a:ext cx="3225800" cy="3556000"/>
          </a:xfrm>
          <a:prstGeom prst="rect">
            <a:avLst/>
          </a:prstGeom>
        </p:spPr>
      </p:pic>
      <p:sp>
        <p:nvSpPr>
          <p:cNvPr id="86" name="TextBox 85"/>
          <p:cNvSpPr txBox="1"/>
          <p:nvPr/>
        </p:nvSpPr>
        <p:spPr>
          <a:xfrm>
            <a:off x="9057861" y="3040507"/>
            <a:ext cx="543339" cy="369332"/>
          </a:xfrm>
          <a:prstGeom prst="rect">
            <a:avLst/>
          </a:prstGeom>
          <a:noFill/>
        </p:spPr>
        <p:txBody>
          <a:bodyPr wrap="square" rtlCol="0">
            <a:spAutoFit/>
          </a:bodyPr>
          <a:lstStyle/>
          <a:p>
            <a:r>
              <a:rPr lang="en-US" dirty="0" smtClean="0">
                <a:solidFill>
                  <a:schemeClr val="accent1"/>
                </a:solidFill>
              </a:rPr>
              <a:t>50</a:t>
            </a:r>
            <a:endParaRPr lang="en-US" dirty="0">
              <a:solidFill>
                <a:schemeClr val="accent1"/>
              </a:solidFill>
            </a:endParaRPr>
          </a:p>
        </p:txBody>
      </p:sp>
      <p:sp>
        <p:nvSpPr>
          <p:cNvPr id="87" name="TextBox 86"/>
          <p:cNvSpPr txBox="1"/>
          <p:nvPr/>
        </p:nvSpPr>
        <p:spPr>
          <a:xfrm>
            <a:off x="9342782" y="2670314"/>
            <a:ext cx="781877" cy="369332"/>
          </a:xfrm>
          <a:prstGeom prst="rect">
            <a:avLst/>
          </a:prstGeom>
          <a:noFill/>
        </p:spPr>
        <p:txBody>
          <a:bodyPr wrap="square" rtlCol="0">
            <a:spAutoFit/>
          </a:bodyPr>
          <a:lstStyle/>
          <a:p>
            <a:r>
              <a:rPr lang="en-US" dirty="0" smtClean="0">
                <a:solidFill>
                  <a:schemeClr val="accent1"/>
                </a:solidFill>
              </a:rPr>
              <a:t>1000</a:t>
            </a:r>
            <a:endParaRPr lang="en-US" dirty="0">
              <a:solidFill>
                <a:schemeClr val="accent1"/>
              </a:solidFill>
            </a:endParaRPr>
          </a:p>
        </p:txBody>
      </p:sp>
      <p:sp>
        <p:nvSpPr>
          <p:cNvPr id="88" name="TextBox 87"/>
          <p:cNvSpPr txBox="1"/>
          <p:nvPr/>
        </p:nvSpPr>
        <p:spPr>
          <a:xfrm>
            <a:off x="8666922" y="4264599"/>
            <a:ext cx="781877" cy="369332"/>
          </a:xfrm>
          <a:prstGeom prst="rect">
            <a:avLst/>
          </a:prstGeom>
          <a:noFill/>
        </p:spPr>
        <p:txBody>
          <a:bodyPr wrap="square" rtlCol="0">
            <a:spAutoFit/>
          </a:bodyPr>
          <a:lstStyle/>
          <a:p>
            <a:r>
              <a:rPr lang="en-US" dirty="0" smtClean="0">
                <a:solidFill>
                  <a:schemeClr val="accent1"/>
                </a:solidFill>
              </a:rPr>
              <a:t>2000</a:t>
            </a:r>
            <a:endParaRPr lang="en-US" dirty="0">
              <a:solidFill>
                <a:schemeClr val="accent1"/>
              </a:solidFill>
            </a:endParaRPr>
          </a:p>
        </p:txBody>
      </p:sp>
      <p:sp>
        <p:nvSpPr>
          <p:cNvPr id="89" name="TextBox 88"/>
          <p:cNvSpPr txBox="1"/>
          <p:nvPr/>
        </p:nvSpPr>
        <p:spPr>
          <a:xfrm>
            <a:off x="9634330" y="1583635"/>
            <a:ext cx="543339" cy="369332"/>
          </a:xfrm>
          <a:prstGeom prst="rect">
            <a:avLst/>
          </a:prstGeom>
          <a:noFill/>
        </p:spPr>
        <p:txBody>
          <a:bodyPr wrap="square" rtlCol="0">
            <a:spAutoFit/>
          </a:bodyPr>
          <a:lstStyle/>
          <a:p>
            <a:r>
              <a:rPr lang="en-US" dirty="0" smtClean="0">
                <a:solidFill>
                  <a:schemeClr val="accent1"/>
                </a:solidFill>
              </a:rPr>
              <a:t>675</a:t>
            </a:r>
            <a:endParaRPr lang="en-US" dirty="0">
              <a:solidFill>
                <a:schemeClr val="accent1"/>
              </a:solidFill>
            </a:endParaRPr>
          </a:p>
        </p:txBody>
      </p:sp>
      <p:sp>
        <p:nvSpPr>
          <p:cNvPr id="90" name="TextBox 89"/>
          <p:cNvSpPr txBox="1"/>
          <p:nvPr/>
        </p:nvSpPr>
        <p:spPr>
          <a:xfrm>
            <a:off x="9505122" y="1115776"/>
            <a:ext cx="735495" cy="369332"/>
          </a:xfrm>
          <a:prstGeom prst="rect">
            <a:avLst/>
          </a:prstGeom>
          <a:noFill/>
        </p:spPr>
        <p:txBody>
          <a:bodyPr wrap="square" rtlCol="0">
            <a:spAutoFit/>
          </a:bodyPr>
          <a:lstStyle/>
          <a:p>
            <a:r>
              <a:rPr lang="en-US" dirty="0" smtClean="0">
                <a:solidFill>
                  <a:schemeClr val="accent1"/>
                </a:solidFill>
              </a:rPr>
              <a:t>8000</a:t>
            </a:r>
            <a:endParaRPr lang="en-US" dirty="0">
              <a:solidFill>
                <a:schemeClr val="accent1"/>
              </a:solidFill>
            </a:endParaRPr>
          </a:p>
        </p:txBody>
      </p:sp>
      <p:sp>
        <p:nvSpPr>
          <p:cNvPr id="91" name="TextBox 90"/>
          <p:cNvSpPr txBox="1"/>
          <p:nvPr/>
        </p:nvSpPr>
        <p:spPr>
          <a:xfrm>
            <a:off x="9329531" y="535280"/>
            <a:ext cx="543339" cy="369332"/>
          </a:xfrm>
          <a:prstGeom prst="rect">
            <a:avLst/>
          </a:prstGeom>
          <a:noFill/>
        </p:spPr>
        <p:txBody>
          <a:bodyPr wrap="square" rtlCol="0">
            <a:spAutoFit/>
          </a:bodyPr>
          <a:lstStyle/>
          <a:p>
            <a:r>
              <a:rPr lang="en-US" dirty="0" smtClean="0">
                <a:solidFill>
                  <a:schemeClr val="accent1"/>
                </a:solidFill>
              </a:rPr>
              <a:t>500</a:t>
            </a:r>
            <a:endParaRPr lang="en-US" dirty="0">
              <a:solidFill>
                <a:schemeClr val="accent1"/>
              </a:solidFill>
            </a:endParaRPr>
          </a:p>
        </p:txBody>
      </p:sp>
      <p:sp>
        <p:nvSpPr>
          <p:cNvPr id="92" name="TextBox 91"/>
          <p:cNvSpPr txBox="1"/>
          <p:nvPr/>
        </p:nvSpPr>
        <p:spPr>
          <a:xfrm>
            <a:off x="9843051" y="2186608"/>
            <a:ext cx="672548" cy="369332"/>
          </a:xfrm>
          <a:prstGeom prst="rect">
            <a:avLst/>
          </a:prstGeom>
          <a:noFill/>
        </p:spPr>
        <p:txBody>
          <a:bodyPr wrap="square" rtlCol="0">
            <a:spAutoFit/>
          </a:bodyPr>
          <a:lstStyle/>
          <a:p>
            <a:r>
              <a:rPr lang="en-US" dirty="0" smtClean="0">
                <a:solidFill>
                  <a:schemeClr val="accent1"/>
                </a:solidFill>
              </a:rPr>
              <a:t>699</a:t>
            </a:r>
            <a:endParaRPr lang="en-US" dirty="0">
              <a:solidFill>
                <a:schemeClr val="accent1"/>
              </a:solidFill>
            </a:endParaRPr>
          </a:p>
        </p:txBody>
      </p:sp>
      <p:sp>
        <p:nvSpPr>
          <p:cNvPr id="93" name="TextBox 92"/>
          <p:cNvSpPr txBox="1"/>
          <p:nvPr/>
        </p:nvSpPr>
        <p:spPr>
          <a:xfrm>
            <a:off x="9146761" y="3572327"/>
            <a:ext cx="543339" cy="369332"/>
          </a:xfrm>
          <a:prstGeom prst="rect">
            <a:avLst/>
          </a:prstGeom>
          <a:noFill/>
        </p:spPr>
        <p:txBody>
          <a:bodyPr wrap="square" rtlCol="0">
            <a:spAutoFit/>
          </a:bodyPr>
          <a:lstStyle/>
          <a:p>
            <a:r>
              <a:rPr lang="en-US" dirty="0" smtClean="0">
                <a:solidFill>
                  <a:schemeClr val="accent1"/>
                </a:solidFill>
              </a:rPr>
              <a:t>800</a:t>
            </a:r>
            <a:endParaRPr lang="en-US" dirty="0">
              <a:solidFill>
                <a:schemeClr val="accent1"/>
              </a:solidFill>
            </a:endParaRPr>
          </a:p>
        </p:txBody>
      </p:sp>
      <p:sp>
        <p:nvSpPr>
          <p:cNvPr id="2" name="TextBox 1"/>
          <p:cNvSpPr txBox="1"/>
          <p:nvPr/>
        </p:nvSpPr>
        <p:spPr>
          <a:xfrm>
            <a:off x="609600" y="1485108"/>
            <a:ext cx="1338470" cy="523220"/>
          </a:xfrm>
          <a:prstGeom prst="rect">
            <a:avLst/>
          </a:prstGeom>
          <a:noFill/>
        </p:spPr>
        <p:txBody>
          <a:bodyPr wrap="square" rtlCol="0">
            <a:spAutoFit/>
          </a:bodyPr>
          <a:lstStyle/>
          <a:p>
            <a:r>
              <a:rPr lang="en-US" sz="2800" dirty="0" smtClean="0">
                <a:solidFill>
                  <a:schemeClr val="accent1"/>
                </a:solidFill>
              </a:rPr>
              <a:t>Pauper</a:t>
            </a:r>
            <a:endParaRPr lang="en-US" sz="2800" dirty="0">
              <a:solidFill>
                <a:schemeClr val="accent1"/>
              </a:solidFill>
            </a:endParaRPr>
          </a:p>
        </p:txBody>
      </p:sp>
      <p:sp>
        <p:nvSpPr>
          <p:cNvPr id="3" name="TextBox 2"/>
          <p:cNvSpPr txBox="1"/>
          <p:nvPr/>
        </p:nvSpPr>
        <p:spPr>
          <a:xfrm>
            <a:off x="5632173" y="1471856"/>
            <a:ext cx="1192693" cy="523220"/>
          </a:xfrm>
          <a:prstGeom prst="rect">
            <a:avLst/>
          </a:prstGeom>
          <a:noFill/>
        </p:spPr>
        <p:txBody>
          <a:bodyPr wrap="square" rtlCol="0">
            <a:spAutoFit/>
          </a:bodyPr>
          <a:lstStyle/>
          <a:p>
            <a:r>
              <a:rPr lang="en-US" sz="2800" dirty="0" smtClean="0"/>
              <a:t>Prince</a:t>
            </a:r>
            <a:endParaRPr lang="en-US" sz="2800" dirty="0"/>
          </a:p>
        </p:txBody>
      </p:sp>
    </p:spTree>
    <p:extLst>
      <p:ext uri="{BB962C8B-B14F-4D97-AF65-F5344CB8AC3E}">
        <p14:creationId xmlns:p14="http://schemas.microsoft.com/office/powerpoint/2010/main" val="160150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417983" y="2001078"/>
            <a:ext cx="1073426" cy="37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31235" y="2372139"/>
            <a:ext cx="1139687" cy="15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491409" y="1338470"/>
            <a:ext cx="821634" cy="66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91409" y="2001077"/>
            <a:ext cx="1073426"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84174" y="2517913"/>
            <a:ext cx="775252" cy="145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31166" y="2531165"/>
            <a:ext cx="496956" cy="82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86538" y="669234"/>
            <a:ext cx="821634" cy="662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86538" y="1318593"/>
            <a:ext cx="1033671" cy="6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51583" y="1669774"/>
            <a:ext cx="834886" cy="337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51583" y="2034211"/>
            <a:ext cx="1073426" cy="159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359426" y="2663686"/>
            <a:ext cx="748746" cy="6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86538" y="2663686"/>
            <a:ext cx="496954" cy="490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4992" y="3385930"/>
            <a:ext cx="974034" cy="112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28122" y="3346176"/>
            <a:ext cx="453887" cy="874641"/>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320209" y="397565"/>
            <a:ext cx="543339" cy="369332"/>
          </a:xfrm>
          <a:prstGeom prst="rect">
            <a:avLst/>
          </a:prstGeom>
          <a:noFill/>
        </p:spPr>
        <p:txBody>
          <a:bodyPr wrap="square" rtlCol="0">
            <a:spAutoFit/>
          </a:bodyPr>
          <a:lstStyle/>
          <a:p>
            <a:r>
              <a:rPr lang="en-US" dirty="0" smtClean="0">
                <a:solidFill>
                  <a:schemeClr val="accent1"/>
                </a:solidFill>
              </a:rPr>
              <a:t>50</a:t>
            </a:r>
            <a:endParaRPr lang="en-US" dirty="0">
              <a:solidFill>
                <a:schemeClr val="accent1"/>
              </a:solidFill>
            </a:endParaRPr>
          </a:p>
        </p:txBody>
      </p:sp>
      <p:sp>
        <p:nvSpPr>
          <p:cNvPr id="78" name="TextBox 77"/>
          <p:cNvSpPr txBox="1"/>
          <p:nvPr/>
        </p:nvSpPr>
        <p:spPr>
          <a:xfrm>
            <a:off x="4386469" y="1102524"/>
            <a:ext cx="781877" cy="369332"/>
          </a:xfrm>
          <a:prstGeom prst="rect">
            <a:avLst/>
          </a:prstGeom>
          <a:noFill/>
        </p:spPr>
        <p:txBody>
          <a:bodyPr wrap="square" rtlCol="0">
            <a:spAutoFit/>
          </a:bodyPr>
          <a:lstStyle/>
          <a:p>
            <a:r>
              <a:rPr lang="en-US" dirty="0" smtClean="0">
                <a:solidFill>
                  <a:schemeClr val="accent1"/>
                </a:solidFill>
              </a:rPr>
              <a:t>1000</a:t>
            </a:r>
            <a:endParaRPr lang="en-US" dirty="0">
              <a:solidFill>
                <a:schemeClr val="accent1"/>
              </a:solidFill>
            </a:endParaRPr>
          </a:p>
        </p:txBody>
      </p:sp>
      <p:sp>
        <p:nvSpPr>
          <p:cNvPr id="79" name="TextBox 78"/>
          <p:cNvSpPr txBox="1"/>
          <p:nvPr/>
        </p:nvSpPr>
        <p:spPr>
          <a:xfrm>
            <a:off x="4386469" y="1485108"/>
            <a:ext cx="781877" cy="369332"/>
          </a:xfrm>
          <a:prstGeom prst="rect">
            <a:avLst/>
          </a:prstGeom>
          <a:noFill/>
        </p:spPr>
        <p:txBody>
          <a:bodyPr wrap="square" rtlCol="0">
            <a:spAutoFit/>
          </a:bodyPr>
          <a:lstStyle/>
          <a:p>
            <a:r>
              <a:rPr lang="en-US" dirty="0" smtClean="0">
                <a:solidFill>
                  <a:schemeClr val="accent1"/>
                </a:solidFill>
              </a:rPr>
              <a:t>2000</a:t>
            </a:r>
            <a:endParaRPr lang="en-US" dirty="0">
              <a:solidFill>
                <a:schemeClr val="accent1"/>
              </a:solidFill>
            </a:endParaRPr>
          </a:p>
        </p:txBody>
      </p:sp>
      <p:sp>
        <p:nvSpPr>
          <p:cNvPr id="80" name="TextBox 79"/>
          <p:cNvSpPr txBox="1"/>
          <p:nvPr/>
        </p:nvSpPr>
        <p:spPr>
          <a:xfrm>
            <a:off x="4625009" y="2193235"/>
            <a:ext cx="543339" cy="369332"/>
          </a:xfrm>
          <a:prstGeom prst="rect">
            <a:avLst/>
          </a:prstGeom>
          <a:noFill/>
        </p:spPr>
        <p:txBody>
          <a:bodyPr wrap="square" rtlCol="0">
            <a:spAutoFit/>
          </a:bodyPr>
          <a:lstStyle/>
          <a:p>
            <a:r>
              <a:rPr lang="en-US" dirty="0" smtClean="0">
                <a:solidFill>
                  <a:schemeClr val="accent1"/>
                </a:solidFill>
              </a:rPr>
              <a:t>675</a:t>
            </a:r>
            <a:endParaRPr lang="en-US" dirty="0">
              <a:solidFill>
                <a:schemeClr val="accent1"/>
              </a:solidFill>
            </a:endParaRPr>
          </a:p>
        </p:txBody>
      </p:sp>
      <p:sp>
        <p:nvSpPr>
          <p:cNvPr id="81" name="TextBox 80"/>
          <p:cNvSpPr txBox="1"/>
          <p:nvPr/>
        </p:nvSpPr>
        <p:spPr>
          <a:xfrm>
            <a:off x="4128053" y="2576397"/>
            <a:ext cx="735495" cy="369332"/>
          </a:xfrm>
          <a:prstGeom prst="rect">
            <a:avLst/>
          </a:prstGeom>
          <a:noFill/>
        </p:spPr>
        <p:txBody>
          <a:bodyPr wrap="square" rtlCol="0">
            <a:spAutoFit/>
          </a:bodyPr>
          <a:lstStyle/>
          <a:p>
            <a:r>
              <a:rPr lang="en-US" dirty="0" smtClean="0">
                <a:solidFill>
                  <a:schemeClr val="accent1"/>
                </a:solidFill>
              </a:rPr>
              <a:t>8000</a:t>
            </a:r>
            <a:endParaRPr lang="en-US" dirty="0">
              <a:solidFill>
                <a:schemeClr val="accent1"/>
              </a:solidFill>
            </a:endParaRPr>
          </a:p>
        </p:txBody>
      </p:sp>
      <p:sp>
        <p:nvSpPr>
          <p:cNvPr id="82" name="TextBox 81"/>
          <p:cNvSpPr txBox="1"/>
          <p:nvPr/>
        </p:nvSpPr>
        <p:spPr>
          <a:xfrm>
            <a:off x="4061792" y="3040507"/>
            <a:ext cx="543339" cy="369332"/>
          </a:xfrm>
          <a:prstGeom prst="rect">
            <a:avLst/>
          </a:prstGeom>
          <a:noFill/>
        </p:spPr>
        <p:txBody>
          <a:bodyPr wrap="square" rtlCol="0">
            <a:spAutoFit/>
          </a:bodyPr>
          <a:lstStyle/>
          <a:p>
            <a:r>
              <a:rPr lang="en-US" dirty="0" smtClean="0">
                <a:solidFill>
                  <a:schemeClr val="accent1"/>
                </a:solidFill>
              </a:rPr>
              <a:t>500</a:t>
            </a:r>
            <a:endParaRPr lang="en-US" dirty="0">
              <a:solidFill>
                <a:schemeClr val="accent1"/>
              </a:solidFill>
            </a:endParaRPr>
          </a:p>
        </p:txBody>
      </p:sp>
      <p:sp>
        <p:nvSpPr>
          <p:cNvPr id="83" name="TextBox 82"/>
          <p:cNvSpPr txBox="1"/>
          <p:nvPr/>
        </p:nvSpPr>
        <p:spPr>
          <a:xfrm>
            <a:off x="3952461" y="3608335"/>
            <a:ext cx="672548" cy="369332"/>
          </a:xfrm>
          <a:prstGeom prst="rect">
            <a:avLst/>
          </a:prstGeom>
          <a:noFill/>
        </p:spPr>
        <p:txBody>
          <a:bodyPr wrap="square" rtlCol="0">
            <a:spAutoFit/>
          </a:bodyPr>
          <a:lstStyle/>
          <a:p>
            <a:r>
              <a:rPr lang="en-US" dirty="0" smtClean="0">
                <a:solidFill>
                  <a:schemeClr val="accent1"/>
                </a:solidFill>
              </a:rPr>
              <a:t>699</a:t>
            </a:r>
            <a:endParaRPr lang="en-US" dirty="0">
              <a:solidFill>
                <a:schemeClr val="accent1"/>
              </a:solidFill>
            </a:endParaRPr>
          </a:p>
        </p:txBody>
      </p:sp>
      <p:sp>
        <p:nvSpPr>
          <p:cNvPr id="84" name="TextBox 83"/>
          <p:cNvSpPr txBox="1"/>
          <p:nvPr/>
        </p:nvSpPr>
        <p:spPr>
          <a:xfrm>
            <a:off x="3505201" y="4161179"/>
            <a:ext cx="543339" cy="369332"/>
          </a:xfrm>
          <a:prstGeom prst="rect">
            <a:avLst/>
          </a:prstGeom>
          <a:noFill/>
        </p:spPr>
        <p:txBody>
          <a:bodyPr wrap="square" rtlCol="0">
            <a:spAutoFit/>
          </a:bodyPr>
          <a:lstStyle/>
          <a:p>
            <a:r>
              <a:rPr lang="en-US" dirty="0" smtClean="0">
                <a:solidFill>
                  <a:schemeClr val="accent1"/>
                </a:solidFill>
              </a:rPr>
              <a:t>800</a:t>
            </a:r>
            <a:endParaRPr lang="en-US" dirty="0">
              <a:solidFill>
                <a:schemeClr val="accent1"/>
              </a:solidFill>
            </a:endParaRPr>
          </a:p>
        </p:txBody>
      </p:sp>
      <p:pic>
        <p:nvPicPr>
          <p:cNvPr id="85" name="Picture 84"/>
          <p:cNvPicPr>
            <a:picLocks noChangeAspect="1"/>
          </p:cNvPicPr>
          <p:nvPr/>
        </p:nvPicPr>
        <p:blipFill>
          <a:blip r:embed="rId2"/>
          <a:stretch>
            <a:fillRect/>
          </a:stretch>
        </p:blipFill>
        <p:spPr>
          <a:xfrm>
            <a:off x="6520069" y="798397"/>
            <a:ext cx="3225800" cy="3556000"/>
          </a:xfrm>
          <a:prstGeom prst="rect">
            <a:avLst/>
          </a:prstGeom>
        </p:spPr>
      </p:pic>
      <p:sp>
        <p:nvSpPr>
          <p:cNvPr id="86" name="TextBox 85"/>
          <p:cNvSpPr txBox="1"/>
          <p:nvPr/>
        </p:nvSpPr>
        <p:spPr>
          <a:xfrm>
            <a:off x="9057861" y="3040507"/>
            <a:ext cx="543339" cy="369332"/>
          </a:xfrm>
          <a:prstGeom prst="rect">
            <a:avLst/>
          </a:prstGeom>
          <a:noFill/>
        </p:spPr>
        <p:txBody>
          <a:bodyPr wrap="square" rtlCol="0">
            <a:spAutoFit/>
          </a:bodyPr>
          <a:lstStyle/>
          <a:p>
            <a:r>
              <a:rPr lang="en-US" dirty="0" smtClean="0">
                <a:solidFill>
                  <a:schemeClr val="accent1"/>
                </a:solidFill>
              </a:rPr>
              <a:t>50</a:t>
            </a:r>
            <a:endParaRPr lang="en-US" dirty="0">
              <a:solidFill>
                <a:schemeClr val="accent1"/>
              </a:solidFill>
            </a:endParaRPr>
          </a:p>
        </p:txBody>
      </p:sp>
      <p:sp>
        <p:nvSpPr>
          <p:cNvPr id="87" name="TextBox 86"/>
          <p:cNvSpPr txBox="1"/>
          <p:nvPr/>
        </p:nvSpPr>
        <p:spPr>
          <a:xfrm>
            <a:off x="9342782" y="2670314"/>
            <a:ext cx="781877" cy="369332"/>
          </a:xfrm>
          <a:prstGeom prst="rect">
            <a:avLst/>
          </a:prstGeom>
          <a:noFill/>
        </p:spPr>
        <p:txBody>
          <a:bodyPr wrap="square" rtlCol="0">
            <a:spAutoFit/>
          </a:bodyPr>
          <a:lstStyle/>
          <a:p>
            <a:r>
              <a:rPr lang="en-US" dirty="0" smtClean="0">
                <a:solidFill>
                  <a:schemeClr val="accent1"/>
                </a:solidFill>
              </a:rPr>
              <a:t>1000</a:t>
            </a:r>
            <a:endParaRPr lang="en-US" dirty="0">
              <a:solidFill>
                <a:schemeClr val="accent1"/>
              </a:solidFill>
            </a:endParaRPr>
          </a:p>
        </p:txBody>
      </p:sp>
      <p:sp>
        <p:nvSpPr>
          <p:cNvPr id="88" name="TextBox 87"/>
          <p:cNvSpPr txBox="1"/>
          <p:nvPr/>
        </p:nvSpPr>
        <p:spPr>
          <a:xfrm>
            <a:off x="8666922" y="4264599"/>
            <a:ext cx="781877" cy="369332"/>
          </a:xfrm>
          <a:prstGeom prst="rect">
            <a:avLst/>
          </a:prstGeom>
          <a:noFill/>
        </p:spPr>
        <p:txBody>
          <a:bodyPr wrap="square" rtlCol="0">
            <a:spAutoFit/>
          </a:bodyPr>
          <a:lstStyle/>
          <a:p>
            <a:r>
              <a:rPr lang="en-US" dirty="0" smtClean="0">
                <a:solidFill>
                  <a:schemeClr val="accent1"/>
                </a:solidFill>
              </a:rPr>
              <a:t>2000</a:t>
            </a:r>
            <a:endParaRPr lang="en-US" dirty="0">
              <a:solidFill>
                <a:schemeClr val="accent1"/>
              </a:solidFill>
            </a:endParaRPr>
          </a:p>
        </p:txBody>
      </p:sp>
      <p:sp>
        <p:nvSpPr>
          <p:cNvPr id="89" name="TextBox 88"/>
          <p:cNvSpPr txBox="1"/>
          <p:nvPr/>
        </p:nvSpPr>
        <p:spPr>
          <a:xfrm>
            <a:off x="9634330" y="1583635"/>
            <a:ext cx="543339" cy="369332"/>
          </a:xfrm>
          <a:prstGeom prst="rect">
            <a:avLst/>
          </a:prstGeom>
          <a:noFill/>
        </p:spPr>
        <p:txBody>
          <a:bodyPr wrap="square" rtlCol="0">
            <a:spAutoFit/>
          </a:bodyPr>
          <a:lstStyle/>
          <a:p>
            <a:r>
              <a:rPr lang="en-US" dirty="0" smtClean="0">
                <a:solidFill>
                  <a:schemeClr val="accent1"/>
                </a:solidFill>
              </a:rPr>
              <a:t>675</a:t>
            </a:r>
            <a:endParaRPr lang="en-US" dirty="0">
              <a:solidFill>
                <a:schemeClr val="accent1"/>
              </a:solidFill>
            </a:endParaRPr>
          </a:p>
        </p:txBody>
      </p:sp>
      <p:sp>
        <p:nvSpPr>
          <p:cNvPr id="90" name="TextBox 89"/>
          <p:cNvSpPr txBox="1"/>
          <p:nvPr/>
        </p:nvSpPr>
        <p:spPr>
          <a:xfrm>
            <a:off x="9505122" y="1115776"/>
            <a:ext cx="735495" cy="369332"/>
          </a:xfrm>
          <a:prstGeom prst="rect">
            <a:avLst/>
          </a:prstGeom>
          <a:noFill/>
        </p:spPr>
        <p:txBody>
          <a:bodyPr wrap="square" rtlCol="0">
            <a:spAutoFit/>
          </a:bodyPr>
          <a:lstStyle/>
          <a:p>
            <a:r>
              <a:rPr lang="en-US" dirty="0" smtClean="0">
                <a:solidFill>
                  <a:schemeClr val="accent1"/>
                </a:solidFill>
              </a:rPr>
              <a:t>8000</a:t>
            </a:r>
            <a:endParaRPr lang="en-US" dirty="0">
              <a:solidFill>
                <a:schemeClr val="accent1"/>
              </a:solidFill>
            </a:endParaRPr>
          </a:p>
        </p:txBody>
      </p:sp>
      <p:sp>
        <p:nvSpPr>
          <p:cNvPr id="91" name="TextBox 90"/>
          <p:cNvSpPr txBox="1"/>
          <p:nvPr/>
        </p:nvSpPr>
        <p:spPr>
          <a:xfrm>
            <a:off x="9329531" y="535280"/>
            <a:ext cx="543339" cy="369332"/>
          </a:xfrm>
          <a:prstGeom prst="rect">
            <a:avLst/>
          </a:prstGeom>
          <a:noFill/>
        </p:spPr>
        <p:txBody>
          <a:bodyPr wrap="square" rtlCol="0">
            <a:spAutoFit/>
          </a:bodyPr>
          <a:lstStyle/>
          <a:p>
            <a:r>
              <a:rPr lang="en-US" dirty="0" smtClean="0">
                <a:solidFill>
                  <a:schemeClr val="accent1"/>
                </a:solidFill>
              </a:rPr>
              <a:t>500</a:t>
            </a:r>
            <a:endParaRPr lang="en-US" dirty="0">
              <a:solidFill>
                <a:schemeClr val="accent1"/>
              </a:solidFill>
            </a:endParaRPr>
          </a:p>
        </p:txBody>
      </p:sp>
      <p:sp>
        <p:nvSpPr>
          <p:cNvPr id="92" name="TextBox 91"/>
          <p:cNvSpPr txBox="1"/>
          <p:nvPr/>
        </p:nvSpPr>
        <p:spPr>
          <a:xfrm>
            <a:off x="9843051" y="2186608"/>
            <a:ext cx="672548" cy="369332"/>
          </a:xfrm>
          <a:prstGeom prst="rect">
            <a:avLst/>
          </a:prstGeom>
          <a:noFill/>
        </p:spPr>
        <p:txBody>
          <a:bodyPr wrap="square" rtlCol="0">
            <a:spAutoFit/>
          </a:bodyPr>
          <a:lstStyle/>
          <a:p>
            <a:r>
              <a:rPr lang="en-US" dirty="0" smtClean="0">
                <a:solidFill>
                  <a:schemeClr val="accent1"/>
                </a:solidFill>
              </a:rPr>
              <a:t>699</a:t>
            </a:r>
            <a:endParaRPr lang="en-US" dirty="0">
              <a:solidFill>
                <a:schemeClr val="accent1"/>
              </a:solidFill>
            </a:endParaRPr>
          </a:p>
        </p:txBody>
      </p:sp>
      <p:sp>
        <p:nvSpPr>
          <p:cNvPr id="93" name="TextBox 92"/>
          <p:cNvSpPr txBox="1"/>
          <p:nvPr/>
        </p:nvSpPr>
        <p:spPr>
          <a:xfrm>
            <a:off x="9146761" y="3572327"/>
            <a:ext cx="543339" cy="369332"/>
          </a:xfrm>
          <a:prstGeom prst="rect">
            <a:avLst/>
          </a:prstGeom>
          <a:noFill/>
        </p:spPr>
        <p:txBody>
          <a:bodyPr wrap="square" rtlCol="0">
            <a:spAutoFit/>
          </a:bodyPr>
          <a:lstStyle/>
          <a:p>
            <a:r>
              <a:rPr lang="en-US" dirty="0" smtClean="0">
                <a:solidFill>
                  <a:schemeClr val="accent1"/>
                </a:solidFill>
              </a:rPr>
              <a:t>800</a:t>
            </a:r>
            <a:endParaRPr lang="en-US" dirty="0">
              <a:solidFill>
                <a:schemeClr val="accent1"/>
              </a:solidFill>
            </a:endParaRPr>
          </a:p>
        </p:txBody>
      </p:sp>
      <p:sp>
        <p:nvSpPr>
          <p:cNvPr id="33" name="TextBox 32"/>
          <p:cNvSpPr txBox="1"/>
          <p:nvPr/>
        </p:nvSpPr>
        <p:spPr>
          <a:xfrm>
            <a:off x="609600" y="1485108"/>
            <a:ext cx="1338470" cy="523220"/>
          </a:xfrm>
          <a:prstGeom prst="rect">
            <a:avLst/>
          </a:prstGeom>
          <a:noFill/>
        </p:spPr>
        <p:txBody>
          <a:bodyPr wrap="square" rtlCol="0">
            <a:spAutoFit/>
          </a:bodyPr>
          <a:lstStyle/>
          <a:p>
            <a:r>
              <a:rPr lang="en-US" sz="2800" dirty="0" smtClean="0">
                <a:solidFill>
                  <a:schemeClr val="accent1"/>
                </a:solidFill>
              </a:rPr>
              <a:t>Pauper</a:t>
            </a:r>
            <a:endParaRPr lang="en-US" sz="2800" dirty="0">
              <a:solidFill>
                <a:schemeClr val="accent1"/>
              </a:solidFill>
            </a:endParaRPr>
          </a:p>
        </p:txBody>
      </p:sp>
      <p:sp>
        <p:nvSpPr>
          <p:cNvPr id="35" name="TextBox 34"/>
          <p:cNvSpPr txBox="1"/>
          <p:nvPr/>
        </p:nvSpPr>
        <p:spPr>
          <a:xfrm>
            <a:off x="5632173" y="1471856"/>
            <a:ext cx="1139687" cy="523220"/>
          </a:xfrm>
          <a:prstGeom prst="rect">
            <a:avLst/>
          </a:prstGeom>
          <a:noFill/>
        </p:spPr>
        <p:txBody>
          <a:bodyPr wrap="square" rtlCol="0">
            <a:spAutoFit/>
          </a:bodyPr>
          <a:lstStyle/>
          <a:p>
            <a:r>
              <a:rPr lang="en-US" sz="2800" dirty="0" smtClean="0"/>
              <a:t>Prince</a:t>
            </a:r>
            <a:endParaRPr lang="en-US" sz="2800" dirty="0"/>
          </a:p>
        </p:txBody>
      </p:sp>
    </p:spTree>
    <p:extLst>
      <p:ext uri="{BB962C8B-B14F-4D97-AF65-F5344CB8AC3E}">
        <p14:creationId xmlns:p14="http://schemas.microsoft.com/office/powerpoint/2010/main" val="46164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of Resources </a:t>
            </a:r>
            <a:endParaRPr lang="en-US" dirty="0"/>
          </a:p>
        </p:txBody>
      </p:sp>
      <p:sp>
        <p:nvSpPr>
          <p:cNvPr id="3" name="Content Placeholder 2"/>
          <p:cNvSpPr>
            <a:spLocks noGrp="1"/>
          </p:cNvSpPr>
          <p:nvPr>
            <p:ph idx="1"/>
          </p:nvPr>
        </p:nvSpPr>
        <p:spPr/>
        <p:txBody>
          <a:bodyPr>
            <a:normAutofit/>
          </a:bodyPr>
          <a:lstStyle/>
          <a:p>
            <a:pPr marL="0" lvl="1" indent="0">
              <a:buNone/>
            </a:pPr>
            <a:endParaRPr lang="en-US" sz="4200" dirty="0">
              <a:solidFill>
                <a:schemeClr val="accent1"/>
              </a:solidFill>
            </a:endParaRPr>
          </a:p>
        </p:txBody>
      </p:sp>
    </p:spTree>
    <p:extLst>
      <p:ext uri="{BB962C8B-B14F-4D97-AF65-F5344CB8AC3E}">
        <p14:creationId xmlns:p14="http://schemas.microsoft.com/office/powerpoint/2010/main" val="159394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of Resources </a:t>
            </a:r>
            <a:endParaRPr lang="en-US" dirty="0"/>
          </a:p>
        </p:txBody>
      </p:sp>
      <p:sp>
        <p:nvSpPr>
          <p:cNvPr id="3" name="Content Placeholder 2"/>
          <p:cNvSpPr>
            <a:spLocks noGrp="1"/>
          </p:cNvSpPr>
          <p:nvPr>
            <p:ph idx="1"/>
          </p:nvPr>
        </p:nvSpPr>
        <p:spPr/>
        <p:txBody>
          <a:bodyPr>
            <a:normAutofit/>
          </a:bodyPr>
          <a:lstStyle/>
          <a:p>
            <a:pPr marL="0" lvl="1" indent="0">
              <a:buNone/>
            </a:pPr>
            <a:r>
              <a:rPr lang="en-US" sz="4200" dirty="0" smtClean="0">
                <a:solidFill>
                  <a:schemeClr val="accent1"/>
                </a:solidFill>
              </a:rPr>
              <a:t>-Envy Test</a:t>
            </a:r>
          </a:p>
          <a:p>
            <a:pPr marL="0" lvl="1" indent="0">
              <a:buNone/>
            </a:pPr>
            <a:r>
              <a:rPr lang="en-US" sz="4200" dirty="0" smtClean="0">
                <a:solidFill>
                  <a:schemeClr val="accent1"/>
                </a:solidFill>
              </a:rPr>
              <a:t>-Auction</a:t>
            </a:r>
            <a:endParaRPr lang="en-US" sz="4200" dirty="0">
              <a:solidFill>
                <a:schemeClr val="accent1"/>
              </a:solidFill>
            </a:endParaRPr>
          </a:p>
        </p:txBody>
      </p:sp>
    </p:spTree>
    <p:extLst>
      <p:ext uri="{BB962C8B-B14F-4D97-AF65-F5344CB8AC3E}">
        <p14:creationId xmlns:p14="http://schemas.microsoft.com/office/powerpoint/2010/main" val="161304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err="1" smtClean="0"/>
              <a:t>Dworkin</a:t>
            </a:r>
            <a:r>
              <a:rPr lang="en-US" dirty="0" smtClean="0"/>
              <a:t> (1981), “What is Equality? Part 2: Equality of Resources”</a:t>
            </a:r>
            <a:endParaRPr lang="en-US" dirty="0"/>
          </a:p>
        </p:txBody>
      </p:sp>
      <p:sp>
        <p:nvSpPr>
          <p:cNvPr id="11" name="Content Placeholder 10"/>
          <p:cNvSpPr>
            <a:spLocks noGrp="1"/>
          </p:cNvSpPr>
          <p:nvPr>
            <p:ph idx="1"/>
          </p:nvPr>
        </p:nvSpPr>
        <p:spPr>
          <a:xfrm>
            <a:off x="4829376" y="228600"/>
            <a:ext cx="7163841" cy="6045200"/>
          </a:xfrm>
        </p:spPr>
        <p:txBody>
          <a:bodyPr>
            <a:noAutofit/>
          </a:bodyPr>
          <a:lstStyle/>
          <a:p>
            <a:pPr marL="0" indent="0">
              <a:buNone/>
            </a:pPr>
            <a:r>
              <a:rPr lang="en-US" sz="4000" dirty="0" smtClean="0">
                <a:solidFill>
                  <a:schemeClr val="accent1"/>
                </a:solidFill>
              </a:rPr>
              <a:t>“Under </a:t>
            </a:r>
            <a:r>
              <a:rPr lang="en-US" sz="4000" dirty="0">
                <a:solidFill>
                  <a:schemeClr val="accent1"/>
                </a:solidFill>
              </a:rPr>
              <a:t>equality of resources, people decide what sorts of lives to pursue against a background of information about the actual cost their choices impose on other people and hence on the total stock of resources that may fairly be used by </a:t>
            </a:r>
            <a:r>
              <a:rPr lang="en-US" sz="4000" dirty="0" smtClean="0">
                <a:solidFill>
                  <a:schemeClr val="accent1"/>
                </a:solidFill>
              </a:rPr>
              <a:t>them.”</a:t>
            </a:r>
            <a:endParaRPr lang="en-US" sz="4000" dirty="0">
              <a:solidFill>
                <a:schemeClr val="accent1"/>
              </a:solidFill>
            </a:endParaRPr>
          </a:p>
          <a:p>
            <a:pPr marL="0" indent="0">
              <a:buNone/>
            </a:pPr>
            <a:endParaRPr lang="en-US" sz="4000" dirty="0">
              <a:solidFill>
                <a:schemeClr val="accent1"/>
              </a:solidFill>
            </a:endParaRPr>
          </a:p>
        </p:txBody>
      </p:sp>
      <p:sp>
        <p:nvSpPr>
          <p:cNvPr id="12" name="Text Placeholder 11"/>
          <p:cNvSpPr>
            <a:spLocks noGrp="1"/>
          </p:cNvSpPr>
          <p:nvPr>
            <p:ph type="body" sz="half" idx="2"/>
          </p:nvPr>
        </p:nvSpPr>
        <p:spPr>
          <a:xfrm>
            <a:off x="762000" y="3453364"/>
            <a:ext cx="3838776" cy="3239537"/>
          </a:xfrm>
        </p:spPr>
        <p:txBody>
          <a:bodyPr/>
          <a:lstStyle/>
          <a:p>
            <a:r>
              <a:rPr lang="en-US" dirty="0" smtClean="0">
                <a:solidFill>
                  <a:schemeClr val="accent1"/>
                </a:solidFill>
              </a:rPr>
              <a:t>p. 289</a:t>
            </a:r>
            <a:endParaRPr lang="en-US" dirty="0">
              <a:solidFill>
                <a:schemeClr val="accent1"/>
              </a:solidFill>
            </a:endParaRPr>
          </a:p>
        </p:txBody>
      </p:sp>
    </p:spTree>
    <p:extLst>
      <p:ext uri="{BB962C8B-B14F-4D97-AF65-F5344CB8AC3E}">
        <p14:creationId xmlns:p14="http://schemas.microsoft.com/office/powerpoint/2010/main" val="119014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err="1" smtClean="0"/>
              <a:t>Dworkin</a:t>
            </a:r>
            <a:r>
              <a:rPr lang="en-US" dirty="0" smtClean="0"/>
              <a:t> (1981), “What is Equality? Part 2: Equality of Resources”</a:t>
            </a:r>
            <a:endParaRPr lang="en-US" dirty="0"/>
          </a:p>
        </p:txBody>
      </p:sp>
      <p:sp>
        <p:nvSpPr>
          <p:cNvPr id="11" name="Content Placeholder 10"/>
          <p:cNvSpPr>
            <a:spLocks noGrp="1"/>
          </p:cNvSpPr>
          <p:nvPr>
            <p:ph idx="1"/>
          </p:nvPr>
        </p:nvSpPr>
        <p:spPr>
          <a:xfrm>
            <a:off x="4829376" y="228600"/>
            <a:ext cx="7163841" cy="6045200"/>
          </a:xfrm>
        </p:spPr>
        <p:txBody>
          <a:bodyPr>
            <a:noAutofit/>
          </a:bodyPr>
          <a:lstStyle/>
          <a:p>
            <a:pPr marL="0" indent="0">
              <a:buNone/>
            </a:pPr>
            <a:r>
              <a:rPr lang="en-US" sz="4000" dirty="0" smtClean="0">
                <a:solidFill>
                  <a:schemeClr val="accent1"/>
                </a:solidFill>
              </a:rPr>
              <a:t>“</a:t>
            </a:r>
            <a:r>
              <a:rPr lang="en-US" sz="4000" dirty="0">
                <a:solidFill>
                  <a:schemeClr val="accent1"/>
                </a:solidFill>
              </a:rPr>
              <a:t>The auction proposes what the envy test in fact assumes, that the true measure of the social resources devoted to the life of one person is fixed by asking how important, in fact, that resources is for </a:t>
            </a:r>
            <a:r>
              <a:rPr lang="en-US" sz="4000" dirty="0" smtClean="0">
                <a:solidFill>
                  <a:schemeClr val="accent1"/>
                </a:solidFill>
              </a:rPr>
              <a:t>others.”</a:t>
            </a:r>
            <a:endParaRPr lang="en-US" sz="4000" dirty="0">
              <a:solidFill>
                <a:schemeClr val="accent1"/>
              </a:solidFill>
            </a:endParaRPr>
          </a:p>
          <a:p>
            <a:pPr marL="0" indent="0">
              <a:buNone/>
            </a:pPr>
            <a:endParaRPr lang="en-US" sz="4000" dirty="0">
              <a:solidFill>
                <a:schemeClr val="accent1"/>
              </a:solidFill>
            </a:endParaRPr>
          </a:p>
        </p:txBody>
      </p:sp>
      <p:sp>
        <p:nvSpPr>
          <p:cNvPr id="12" name="Text Placeholder 11"/>
          <p:cNvSpPr>
            <a:spLocks noGrp="1"/>
          </p:cNvSpPr>
          <p:nvPr>
            <p:ph type="body" sz="half" idx="2"/>
          </p:nvPr>
        </p:nvSpPr>
        <p:spPr>
          <a:xfrm>
            <a:off x="762000" y="3453364"/>
            <a:ext cx="3838776" cy="3239537"/>
          </a:xfrm>
        </p:spPr>
        <p:txBody>
          <a:bodyPr/>
          <a:lstStyle/>
          <a:p>
            <a:r>
              <a:rPr lang="en-US" dirty="0" smtClean="0">
                <a:solidFill>
                  <a:schemeClr val="accent1"/>
                </a:solidFill>
              </a:rPr>
              <a:t>p. 289</a:t>
            </a:r>
            <a:endParaRPr lang="en-US" dirty="0">
              <a:solidFill>
                <a:schemeClr val="accent1"/>
              </a:solidFill>
            </a:endParaRPr>
          </a:p>
        </p:txBody>
      </p:sp>
    </p:spTree>
    <p:extLst>
      <p:ext uri="{BB962C8B-B14F-4D97-AF65-F5344CB8AC3E}">
        <p14:creationId xmlns:p14="http://schemas.microsoft.com/office/powerpoint/2010/main" val="191427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err="1" smtClean="0"/>
              <a:t>Dworkin</a:t>
            </a:r>
            <a:r>
              <a:rPr lang="en-US" dirty="0" smtClean="0"/>
              <a:t> (1981), “What is Equality? Part 2: Equality of Resources”</a:t>
            </a:r>
            <a:endParaRPr lang="en-US" dirty="0"/>
          </a:p>
        </p:txBody>
      </p:sp>
      <p:sp>
        <p:nvSpPr>
          <p:cNvPr id="11" name="Content Placeholder 10"/>
          <p:cNvSpPr>
            <a:spLocks noGrp="1"/>
          </p:cNvSpPr>
          <p:nvPr>
            <p:ph idx="1"/>
          </p:nvPr>
        </p:nvSpPr>
        <p:spPr>
          <a:xfrm>
            <a:off x="4829376" y="228600"/>
            <a:ext cx="7163841" cy="6045200"/>
          </a:xfrm>
        </p:spPr>
        <p:txBody>
          <a:bodyPr>
            <a:noAutofit/>
          </a:bodyPr>
          <a:lstStyle/>
          <a:p>
            <a:pPr marL="0" indent="0">
              <a:buNone/>
            </a:pPr>
            <a:r>
              <a:rPr lang="en-US" sz="3200" dirty="0" smtClean="0">
                <a:solidFill>
                  <a:schemeClr val="accent1"/>
                </a:solidFill>
              </a:rPr>
              <a:t>“</a:t>
            </a:r>
            <a:r>
              <a:rPr lang="en-US" sz="3200" dirty="0">
                <a:solidFill>
                  <a:schemeClr val="accent1"/>
                </a:solidFill>
              </a:rPr>
              <a:t>We should turn, therefore, a familiar idea: the periodic redistribution of resources through some form of income tax. We want to develop a scheme of redistribution, so far as we are able, that will neutralize the effects of differential talents, yet preserve the consequences of one person choosing an occupation, in response to his sense of what he wants to do with his life</a:t>
            </a:r>
            <a:r>
              <a:rPr lang="en-US" sz="3200" dirty="0" smtClean="0">
                <a:solidFill>
                  <a:schemeClr val="accent1"/>
                </a:solidFill>
              </a:rPr>
              <a:t>…”</a:t>
            </a:r>
            <a:endParaRPr lang="en-US" sz="3200" dirty="0">
              <a:solidFill>
                <a:schemeClr val="accent1"/>
              </a:solidFill>
            </a:endParaRPr>
          </a:p>
          <a:p>
            <a:pPr marL="0" indent="0">
              <a:buNone/>
            </a:pPr>
            <a:endParaRPr lang="en-US" sz="3200" dirty="0">
              <a:solidFill>
                <a:schemeClr val="accent1"/>
              </a:solidFill>
            </a:endParaRPr>
          </a:p>
          <a:p>
            <a:pPr marL="0" indent="0">
              <a:buNone/>
            </a:pPr>
            <a:endParaRPr lang="en-US" sz="3200" dirty="0">
              <a:solidFill>
                <a:schemeClr val="accent1"/>
              </a:solidFill>
            </a:endParaRPr>
          </a:p>
        </p:txBody>
      </p:sp>
      <p:sp>
        <p:nvSpPr>
          <p:cNvPr id="12" name="Text Placeholder 11"/>
          <p:cNvSpPr>
            <a:spLocks noGrp="1"/>
          </p:cNvSpPr>
          <p:nvPr>
            <p:ph type="body" sz="half" idx="2"/>
          </p:nvPr>
        </p:nvSpPr>
        <p:spPr>
          <a:xfrm>
            <a:off x="762000" y="3453364"/>
            <a:ext cx="3838776" cy="3239537"/>
          </a:xfrm>
        </p:spPr>
        <p:txBody>
          <a:bodyPr/>
          <a:lstStyle/>
          <a:p>
            <a:r>
              <a:rPr lang="en-US" dirty="0" smtClean="0">
                <a:solidFill>
                  <a:schemeClr val="accent1"/>
                </a:solidFill>
              </a:rPr>
              <a:t>p. 312-313</a:t>
            </a:r>
            <a:endParaRPr lang="en-US" dirty="0">
              <a:solidFill>
                <a:schemeClr val="accent1"/>
              </a:solidFill>
            </a:endParaRPr>
          </a:p>
        </p:txBody>
      </p:sp>
    </p:spTree>
    <p:extLst>
      <p:ext uri="{BB962C8B-B14F-4D97-AF65-F5344CB8AC3E}">
        <p14:creationId xmlns:p14="http://schemas.microsoft.com/office/powerpoint/2010/main" val="194529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5181599" y="569066"/>
            <a:ext cx="6588369" cy="5655156"/>
          </a:xfrm>
        </p:spPr>
        <p:txBody>
          <a:bodyPr>
            <a:normAutofit/>
          </a:bodyPr>
          <a:lstStyle/>
          <a:p>
            <a:r>
              <a:rPr lang="en-US" sz="3600" dirty="0" smtClean="0">
                <a:solidFill>
                  <a:schemeClr val="accent1"/>
                </a:solidFill>
              </a:rPr>
              <a:t>Varieties of luck egalitarianism</a:t>
            </a:r>
          </a:p>
          <a:p>
            <a:pPr lvl="1"/>
            <a:r>
              <a:rPr lang="en-US" sz="3400" dirty="0" smtClean="0">
                <a:solidFill>
                  <a:schemeClr val="accent1"/>
                </a:solidFill>
              </a:rPr>
              <a:t>Equality of welfare</a:t>
            </a:r>
          </a:p>
          <a:p>
            <a:pPr lvl="1"/>
            <a:r>
              <a:rPr lang="en-US" sz="3400" dirty="0" smtClean="0">
                <a:solidFill>
                  <a:schemeClr val="accent1"/>
                </a:solidFill>
              </a:rPr>
              <a:t>Equality of resources</a:t>
            </a:r>
          </a:p>
          <a:p>
            <a:r>
              <a:rPr lang="en-US" sz="3600" dirty="0" smtClean="0">
                <a:solidFill>
                  <a:schemeClr val="accent1"/>
                </a:solidFill>
              </a:rPr>
              <a:t>Criticisms of luck egalitarianism</a:t>
            </a:r>
          </a:p>
          <a:p>
            <a:pPr lvl="1"/>
            <a:r>
              <a:rPr lang="en-US" sz="3400" dirty="0" smtClean="0">
                <a:solidFill>
                  <a:schemeClr val="accent1"/>
                </a:solidFill>
              </a:rPr>
              <a:t>Choice v circumstance?</a:t>
            </a:r>
          </a:p>
          <a:p>
            <a:pPr lvl="1"/>
            <a:r>
              <a:rPr lang="en-US" sz="3400" dirty="0" smtClean="0">
                <a:solidFill>
                  <a:schemeClr val="accent1"/>
                </a:solidFill>
              </a:rPr>
              <a:t>Disrespect</a:t>
            </a:r>
          </a:p>
          <a:p>
            <a:pPr lvl="1"/>
            <a:r>
              <a:rPr lang="en-US" sz="3400" dirty="0" smtClean="0">
                <a:solidFill>
                  <a:schemeClr val="accent1"/>
                </a:solidFill>
              </a:rPr>
              <a:t>Distribution v Relation</a:t>
            </a:r>
            <a:endParaRPr lang="en-US" sz="3400" dirty="0">
              <a:solidFill>
                <a:schemeClr val="accent1"/>
              </a:solidFill>
            </a:endParaRPr>
          </a:p>
        </p:txBody>
      </p:sp>
    </p:spTree>
    <p:extLst>
      <p:ext uri="{BB962C8B-B14F-4D97-AF65-F5344CB8AC3E}">
        <p14:creationId xmlns:p14="http://schemas.microsoft.com/office/powerpoint/2010/main" val="154805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1999" y="559678"/>
            <a:ext cx="4485861" cy="4952492"/>
          </a:xfrm>
        </p:spPr>
        <p:txBody>
          <a:bodyPr/>
          <a:lstStyle/>
          <a:p>
            <a:r>
              <a:rPr lang="en-US" dirty="0" smtClean="0"/>
              <a:t>Choice v circumstance?</a:t>
            </a:r>
            <a:endParaRPr lang="en-US" dirty="0"/>
          </a:p>
        </p:txBody>
      </p:sp>
    </p:spTree>
    <p:extLst>
      <p:ext uri="{BB962C8B-B14F-4D97-AF65-F5344CB8AC3E}">
        <p14:creationId xmlns:p14="http://schemas.microsoft.com/office/powerpoint/2010/main" val="162158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1999" y="559678"/>
            <a:ext cx="4485861" cy="4952492"/>
          </a:xfrm>
        </p:spPr>
        <p:txBody>
          <a:bodyPr/>
          <a:lstStyle/>
          <a:p>
            <a:r>
              <a:rPr lang="en-US" dirty="0" smtClean="0"/>
              <a:t>Choice v circumstance?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65075660"/>
              </p:ext>
            </p:extLst>
          </p:nvPr>
        </p:nvGraphicFramePr>
        <p:xfrm>
          <a:off x="1104344" y="2177404"/>
          <a:ext cx="10385290" cy="3605532"/>
        </p:xfrm>
        <a:graphic>
          <a:graphicData uri="http://schemas.openxmlformats.org/drawingml/2006/table">
            <a:tbl>
              <a:tblPr firstRow="1" bandRow="1">
                <a:tableStyleId>{5C22544A-7EE6-4342-B048-85BDC9FD1C3A}</a:tableStyleId>
              </a:tblPr>
              <a:tblGrid>
                <a:gridCol w="5192645"/>
                <a:gridCol w="5192645"/>
              </a:tblGrid>
              <a:tr h="886884">
                <a:tc>
                  <a:txBody>
                    <a:bodyPr/>
                    <a:lstStyle/>
                    <a:p>
                      <a:pPr algn="ctr"/>
                      <a:r>
                        <a:rPr lang="en-US" sz="3600" dirty="0" smtClean="0"/>
                        <a:t>Choice</a:t>
                      </a:r>
                      <a:endParaRPr lang="en-US" sz="3600" dirty="0"/>
                    </a:p>
                  </a:txBody>
                  <a:tcPr/>
                </a:tc>
                <a:tc>
                  <a:txBody>
                    <a:bodyPr/>
                    <a:lstStyle/>
                    <a:p>
                      <a:pPr algn="ctr"/>
                      <a:r>
                        <a:rPr lang="en-US" sz="3600" dirty="0" smtClean="0"/>
                        <a:t>Circumstance</a:t>
                      </a:r>
                      <a:endParaRPr lang="en-US" sz="3600" dirty="0"/>
                    </a:p>
                  </a:txBody>
                  <a:tcPr/>
                </a:tc>
              </a:tr>
              <a:tr h="886884">
                <a:tc>
                  <a:txBody>
                    <a:bodyPr/>
                    <a:lstStyle/>
                    <a:p>
                      <a:pPr algn="ctr"/>
                      <a:r>
                        <a:rPr lang="en-US" sz="3600" dirty="0" smtClean="0">
                          <a:solidFill>
                            <a:schemeClr val="accent1"/>
                          </a:solidFill>
                        </a:rPr>
                        <a:t>Expensive</a:t>
                      </a:r>
                      <a:r>
                        <a:rPr lang="en-US" sz="3600" baseline="0" dirty="0" smtClean="0">
                          <a:solidFill>
                            <a:schemeClr val="accent1"/>
                          </a:solidFill>
                        </a:rPr>
                        <a:t> tastes</a:t>
                      </a:r>
                      <a:endParaRPr lang="en-US" sz="3600" dirty="0">
                        <a:solidFill>
                          <a:schemeClr val="accent1"/>
                        </a:solidFill>
                      </a:endParaRPr>
                    </a:p>
                  </a:txBody>
                  <a:tcPr/>
                </a:tc>
                <a:tc>
                  <a:txBody>
                    <a:bodyPr/>
                    <a:lstStyle/>
                    <a:p>
                      <a:pPr algn="ctr"/>
                      <a:r>
                        <a:rPr lang="en-US" sz="3600" dirty="0" smtClean="0">
                          <a:solidFill>
                            <a:schemeClr val="accent1"/>
                          </a:solidFill>
                        </a:rPr>
                        <a:t>Disability</a:t>
                      </a:r>
                      <a:endParaRPr lang="en-US" sz="3600" dirty="0">
                        <a:solidFill>
                          <a:schemeClr val="accent1"/>
                        </a:solidFill>
                      </a:endParaRPr>
                    </a:p>
                  </a:txBody>
                  <a:tcPr/>
                </a:tc>
              </a:tr>
              <a:tr h="886884">
                <a:tc>
                  <a:txBody>
                    <a:bodyPr/>
                    <a:lstStyle/>
                    <a:p>
                      <a:pPr algn="ctr"/>
                      <a:endParaRPr lang="en-US" sz="3600" dirty="0">
                        <a:solidFill>
                          <a:schemeClr val="accent1"/>
                        </a:solidFill>
                      </a:endParaRPr>
                    </a:p>
                  </a:txBody>
                  <a:tcPr/>
                </a:tc>
                <a:tc>
                  <a:txBody>
                    <a:bodyPr/>
                    <a:lstStyle/>
                    <a:p>
                      <a:pPr algn="ctr"/>
                      <a:r>
                        <a:rPr lang="en-US" sz="3600" dirty="0" smtClean="0">
                          <a:solidFill>
                            <a:schemeClr val="accent1"/>
                          </a:solidFill>
                        </a:rPr>
                        <a:t>Low talent</a:t>
                      </a:r>
                      <a:endParaRPr lang="en-US" sz="3600" dirty="0">
                        <a:solidFill>
                          <a:schemeClr val="accent1"/>
                        </a:solidFill>
                      </a:endParaRPr>
                    </a:p>
                  </a:txBody>
                  <a:tcPr/>
                </a:tc>
              </a:tr>
              <a:tr h="886884">
                <a:tc>
                  <a:txBody>
                    <a:bodyPr/>
                    <a:lstStyle/>
                    <a:p>
                      <a:pPr algn="ctr"/>
                      <a:endParaRPr lang="en-US" sz="3600">
                        <a:solidFill>
                          <a:schemeClr val="accent1"/>
                        </a:solidFill>
                      </a:endParaRPr>
                    </a:p>
                  </a:txBody>
                  <a:tcPr/>
                </a:tc>
                <a:tc>
                  <a:txBody>
                    <a:bodyPr/>
                    <a:lstStyle/>
                    <a:p>
                      <a:pPr algn="ctr"/>
                      <a:endParaRPr lang="en-US" sz="2800" dirty="0" smtClean="0">
                        <a:solidFill>
                          <a:schemeClr val="accent1"/>
                        </a:solidFill>
                      </a:endParaRPr>
                    </a:p>
                    <a:p>
                      <a:pPr algn="ctr"/>
                      <a:endParaRPr lang="en-US" sz="2800" dirty="0">
                        <a:solidFill>
                          <a:schemeClr val="accent1"/>
                        </a:solidFill>
                      </a:endParaRPr>
                    </a:p>
                  </a:txBody>
                  <a:tcPr/>
                </a:tc>
              </a:tr>
            </a:tbl>
          </a:graphicData>
        </a:graphic>
      </p:graphicFrame>
    </p:spTree>
    <p:extLst>
      <p:ext uri="{BB962C8B-B14F-4D97-AF65-F5344CB8AC3E}">
        <p14:creationId xmlns:p14="http://schemas.microsoft.com/office/powerpoint/2010/main" val="14253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1999" y="559678"/>
            <a:ext cx="4485861" cy="4952492"/>
          </a:xfrm>
        </p:spPr>
        <p:txBody>
          <a:bodyPr/>
          <a:lstStyle/>
          <a:p>
            <a:r>
              <a:rPr lang="en-US" dirty="0" smtClean="0"/>
              <a:t>Choice v circumstance?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96401931"/>
              </p:ext>
            </p:extLst>
          </p:nvPr>
        </p:nvGraphicFramePr>
        <p:xfrm>
          <a:off x="1104344" y="2177404"/>
          <a:ext cx="10385290" cy="3727452"/>
        </p:xfrm>
        <a:graphic>
          <a:graphicData uri="http://schemas.openxmlformats.org/drawingml/2006/table">
            <a:tbl>
              <a:tblPr firstRow="1" bandRow="1">
                <a:tableStyleId>{5C22544A-7EE6-4342-B048-85BDC9FD1C3A}</a:tableStyleId>
              </a:tblPr>
              <a:tblGrid>
                <a:gridCol w="5192645"/>
                <a:gridCol w="5192645"/>
              </a:tblGrid>
              <a:tr h="886884">
                <a:tc>
                  <a:txBody>
                    <a:bodyPr/>
                    <a:lstStyle/>
                    <a:p>
                      <a:pPr algn="ctr"/>
                      <a:r>
                        <a:rPr lang="en-US" sz="3600" dirty="0" smtClean="0"/>
                        <a:t>Choice</a:t>
                      </a:r>
                      <a:endParaRPr lang="en-US" sz="3600" dirty="0"/>
                    </a:p>
                  </a:txBody>
                  <a:tcPr/>
                </a:tc>
                <a:tc>
                  <a:txBody>
                    <a:bodyPr/>
                    <a:lstStyle/>
                    <a:p>
                      <a:pPr algn="ctr"/>
                      <a:r>
                        <a:rPr lang="en-US" sz="3600" dirty="0" smtClean="0"/>
                        <a:t>Circumstance</a:t>
                      </a:r>
                      <a:endParaRPr lang="en-US" sz="3600" dirty="0"/>
                    </a:p>
                  </a:txBody>
                  <a:tcPr/>
                </a:tc>
              </a:tr>
              <a:tr h="886884">
                <a:tc>
                  <a:txBody>
                    <a:bodyPr/>
                    <a:lstStyle/>
                    <a:p>
                      <a:pPr algn="ctr"/>
                      <a:r>
                        <a:rPr lang="en-US" sz="3600" dirty="0" smtClean="0">
                          <a:solidFill>
                            <a:schemeClr val="accent1"/>
                          </a:solidFill>
                        </a:rPr>
                        <a:t>Expensive</a:t>
                      </a:r>
                      <a:r>
                        <a:rPr lang="en-US" sz="3600" baseline="0" dirty="0" smtClean="0">
                          <a:solidFill>
                            <a:schemeClr val="accent1"/>
                          </a:solidFill>
                        </a:rPr>
                        <a:t> tastes</a:t>
                      </a:r>
                      <a:endParaRPr lang="en-US" sz="3600" dirty="0">
                        <a:solidFill>
                          <a:schemeClr val="accent1"/>
                        </a:solidFill>
                      </a:endParaRPr>
                    </a:p>
                  </a:txBody>
                  <a:tcPr/>
                </a:tc>
                <a:tc>
                  <a:txBody>
                    <a:bodyPr/>
                    <a:lstStyle/>
                    <a:p>
                      <a:pPr algn="ctr"/>
                      <a:r>
                        <a:rPr lang="en-US" sz="3600" dirty="0" smtClean="0">
                          <a:solidFill>
                            <a:schemeClr val="accent1"/>
                          </a:solidFill>
                        </a:rPr>
                        <a:t>Disability</a:t>
                      </a:r>
                      <a:endParaRPr lang="en-US" sz="3600" dirty="0">
                        <a:solidFill>
                          <a:schemeClr val="accent1"/>
                        </a:solidFill>
                      </a:endParaRPr>
                    </a:p>
                  </a:txBody>
                  <a:tcPr/>
                </a:tc>
              </a:tr>
              <a:tr h="886884">
                <a:tc>
                  <a:txBody>
                    <a:bodyPr/>
                    <a:lstStyle/>
                    <a:p>
                      <a:pPr algn="ctr"/>
                      <a:endParaRPr lang="en-US" sz="3600" dirty="0">
                        <a:solidFill>
                          <a:schemeClr val="accent1"/>
                        </a:solidFill>
                      </a:endParaRPr>
                    </a:p>
                  </a:txBody>
                  <a:tcPr/>
                </a:tc>
                <a:tc>
                  <a:txBody>
                    <a:bodyPr/>
                    <a:lstStyle/>
                    <a:p>
                      <a:pPr algn="ctr"/>
                      <a:r>
                        <a:rPr lang="en-US" sz="3600" dirty="0" smtClean="0">
                          <a:solidFill>
                            <a:schemeClr val="accent1"/>
                          </a:solidFill>
                        </a:rPr>
                        <a:t>Low talent</a:t>
                      </a:r>
                      <a:endParaRPr lang="en-US" sz="3600" dirty="0">
                        <a:solidFill>
                          <a:schemeClr val="accent1"/>
                        </a:solidFill>
                      </a:endParaRPr>
                    </a:p>
                  </a:txBody>
                  <a:tcPr/>
                </a:tc>
              </a:tr>
              <a:tr h="886884">
                <a:tc>
                  <a:txBody>
                    <a:bodyPr/>
                    <a:lstStyle/>
                    <a:p>
                      <a:pPr algn="ctr"/>
                      <a:endParaRPr lang="en-US" sz="3600">
                        <a:solidFill>
                          <a:schemeClr val="accent1"/>
                        </a:solidFill>
                      </a:endParaRPr>
                    </a:p>
                  </a:txBody>
                  <a:tcPr/>
                </a:tc>
                <a:tc>
                  <a:txBody>
                    <a:bodyPr/>
                    <a:lstStyle/>
                    <a:p>
                      <a:pPr algn="ctr"/>
                      <a:r>
                        <a:rPr lang="en-US" sz="3600" dirty="0" smtClean="0">
                          <a:solidFill>
                            <a:schemeClr val="accent1"/>
                          </a:solidFill>
                        </a:rPr>
                        <a:t>Expensive</a:t>
                      </a:r>
                      <a:r>
                        <a:rPr lang="en-US" sz="3600" baseline="0" dirty="0" smtClean="0">
                          <a:solidFill>
                            <a:schemeClr val="accent1"/>
                          </a:solidFill>
                        </a:rPr>
                        <a:t> </a:t>
                      </a:r>
                      <a:r>
                        <a:rPr lang="en-US" sz="3600" baseline="0" smtClean="0">
                          <a:solidFill>
                            <a:schemeClr val="accent1"/>
                          </a:solidFill>
                        </a:rPr>
                        <a:t>tastes </a:t>
                      </a:r>
                    </a:p>
                    <a:p>
                      <a:pPr algn="ctr"/>
                      <a:r>
                        <a:rPr lang="en-US" sz="2800" baseline="0" smtClean="0">
                          <a:solidFill>
                            <a:schemeClr val="accent1"/>
                          </a:solidFill>
                        </a:rPr>
                        <a:t>(</a:t>
                      </a:r>
                      <a:r>
                        <a:rPr lang="en-US" sz="2800" baseline="0" dirty="0" smtClean="0">
                          <a:solidFill>
                            <a:schemeClr val="accent1"/>
                          </a:solidFill>
                        </a:rPr>
                        <a:t>with which one doesn’t identify)</a:t>
                      </a:r>
                      <a:endParaRPr lang="en-US" sz="2800" dirty="0">
                        <a:solidFill>
                          <a:schemeClr val="accent1"/>
                        </a:solidFill>
                      </a:endParaRPr>
                    </a:p>
                  </a:txBody>
                  <a:tcPr/>
                </a:tc>
              </a:tr>
            </a:tbl>
          </a:graphicData>
        </a:graphic>
      </p:graphicFrame>
    </p:spTree>
    <p:extLst>
      <p:ext uri="{BB962C8B-B14F-4D97-AF65-F5344CB8AC3E}">
        <p14:creationId xmlns:p14="http://schemas.microsoft.com/office/powerpoint/2010/main" val="22617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1999" y="559678"/>
            <a:ext cx="4485861" cy="4952492"/>
          </a:xfrm>
        </p:spPr>
        <p:txBody>
          <a:bodyPr/>
          <a:lstStyle/>
          <a:p>
            <a:r>
              <a:rPr lang="en-US" dirty="0" smtClean="0"/>
              <a:t>Choice v circumstance?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55345311"/>
              </p:ext>
            </p:extLst>
          </p:nvPr>
        </p:nvGraphicFramePr>
        <p:xfrm>
          <a:off x="1104344" y="2177404"/>
          <a:ext cx="10385290" cy="3727452"/>
        </p:xfrm>
        <a:graphic>
          <a:graphicData uri="http://schemas.openxmlformats.org/drawingml/2006/table">
            <a:tbl>
              <a:tblPr firstRow="1" bandRow="1">
                <a:tableStyleId>{5C22544A-7EE6-4342-B048-85BDC9FD1C3A}</a:tableStyleId>
              </a:tblPr>
              <a:tblGrid>
                <a:gridCol w="5192645"/>
                <a:gridCol w="5192645"/>
              </a:tblGrid>
              <a:tr h="886884">
                <a:tc>
                  <a:txBody>
                    <a:bodyPr/>
                    <a:lstStyle/>
                    <a:p>
                      <a:pPr algn="ctr"/>
                      <a:r>
                        <a:rPr lang="en-US" sz="3600" dirty="0" smtClean="0"/>
                        <a:t>Choice</a:t>
                      </a:r>
                      <a:endParaRPr lang="en-US" sz="3600" dirty="0"/>
                    </a:p>
                  </a:txBody>
                  <a:tcPr/>
                </a:tc>
                <a:tc>
                  <a:txBody>
                    <a:bodyPr/>
                    <a:lstStyle/>
                    <a:p>
                      <a:pPr algn="ctr"/>
                      <a:r>
                        <a:rPr lang="en-US" sz="3600" dirty="0" smtClean="0"/>
                        <a:t>Circumstance</a:t>
                      </a:r>
                      <a:endParaRPr lang="en-US" sz="3600" dirty="0"/>
                    </a:p>
                  </a:txBody>
                  <a:tcPr/>
                </a:tc>
              </a:tr>
              <a:tr h="886884">
                <a:tc>
                  <a:txBody>
                    <a:bodyPr/>
                    <a:lstStyle/>
                    <a:p>
                      <a:pPr algn="ctr"/>
                      <a:r>
                        <a:rPr lang="en-US" sz="3600" dirty="0" smtClean="0">
                          <a:solidFill>
                            <a:schemeClr val="accent1"/>
                          </a:solidFill>
                        </a:rPr>
                        <a:t>Expensive</a:t>
                      </a:r>
                      <a:r>
                        <a:rPr lang="en-US" sz="3600" baseline="0" dirty="0" smtClean="0">
                          <a:solidFill>
                            <a:schemeClr val="accent1"/>
                          </a:solidFill>
                        </a:rPr>
                        <a:t> tastes</a:t>
                      </a:r>
                      <a:endParaRPr lang="en-US" sz="3600" dirty="0">
                        <a:solidFill>
                          <a:schemeClr val="accent1"/>
                        </a:solidFill>
                      </a:endParaRPr>
                    </a:p>
                  </a:txBody>
                  <a:tcPr/>
                </a:tc>
                <a:tc>
                  <a:txBody>
                    <a:bodyPr/>
                    <a:lstStyle/>
                    <a:p>
                      <a:pPr algn="ctr"/>
                      <a:r>
                        <a:rPr lang="en-US" sz="3600" dirty="0" smtClean="0">
                          <a:solidFill>
                            <a:schemeClr val="accent1"/>
                          </a:solidFill>
                        </a:rPr>
                        <a:t>Disability</a:t>
                      </a:r>
                      <a:endParaRPr lang="en-US" sz="3600" dirty="0">
                        <a:solidFill>
                          <a:schemeClr val="accent1"/>
                        </a:solidFill>
                      </a:endParaRPr>
                    </a:p>
                  </a:txBody>
                  <a:tcPr/>
                </a:tc>
              </a:tr>
              <a:tr h="886884">
                <a:tc>
                  <a:txBody>
                    <a:bodyPr/>
                    <a:lstStyle/>
                    <a:p>
                      <a:pPr algn="ctr"/>
                      <a:r>
                        <a:rPr lang="en-US" sz="3600" dirty="0" smtClean="0">
                          <a:solidFill>
                            <a:schemeClr val="accent1"/>
                          </a:solidFill>
                        </a:rPr>
                        <a:t>High talent</a:t>
                      </a:r>
                    </a:p>
                  </a:txBody>
                  <a:tcPr/>
                </a:tc>
                <a:tc>
                  <a:txBody>
                    <a:bodyPr/>
                    <a:lstStyle/>
                    <a:p>
                      <a:pPr algn="ctr"/>
                      <a:r>
                        <a:rPr lang="en-US" sz="3600" dirty="0" smtClean="0">
                          <a:solidFill>
                            <a:schemeClr val="accent1"/>
                          </a:solidFill>
                        </a:rPr>
                        <a:t>Low talent</a:t>
                      </a:r>
                      <a:endParaRPr lang="en-US" sz="3600" dirty="0">
                        <a:solidFill>
                          <a:schemeClr val="accent1"/>
                        </a:solidFill>
                      </a:endParaRPr>
                    </a:p>
                  </a:txBody>
                  <a:tcPr/>
                </a:tc>
              </a:tr>
              <a:tr h="8868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smtClean="0">
                        <a:solidFill>
                          <a:schemeClr val="accent1"/>
                        </a:solidFill>
                      </a:endParaRPr>
                    </a:p>
                  </a:txBody>
                  <a:tcPr/>
                </a:tc>
                <a:tc>
                  <a:txBody>
                    <a:bodyPr/>
                    <a:lstStyle/>
                    <a:p>
                      <a:pPr algn="ctr"/>
                      <a:r>
                        <a:rPr lang="en-US" sz="3600" dirty="0" smtClean="0">
                          <a:solidFill>
                            <a:schemeClr val="accent1"/>
                          </a:solidFill>
                        </a:rPr>
                        <a:t>Expensive</a:t>
                      </a:r>
                      <a:r>
                        <a:rPr lang="en-US" sz="3600" baseline="0" dirty="0" smtClean="0">
                          <a:solidFill>
                            <a:schemeClr val="accent1"/>
                          </a:solidFill>
                        </a:rPr>
                        <a:t> tastes </a:t>
                      </a:r>
                    </a:p>
                    <a:p>
                      <a:pPr algn="ctr"/>
                      <a:r>
                        <a:rPr lang="en-US" sz="2800" baseline="0" dirty="0" smtClean="0">
                          <a:solidFill>
                            <a:schemeClr val="accent1"/>
                          </a:solidFill>
                        </a:rPr>
                        <a:t>(with which one doesn’t identify)</a:t>
                      </a:r>
                      <a:endParaRPr lang="en-US" sz="2800" dirty="0">
                        <a:solidFill>
                          <a:schemeClr val="accent1"/>
                        </a:solidFill>
                      </a:endParaRPr>
                    </a:p>
                  </a:txBody>
                  <a:tcPr/>
                </a:tc>
              </a:tr>
            </a:tbl>
          </a:graphicData>
        </a:graphic>
      </p:graphicFrame>
    </p:spTree>
    <p:extLst>
      <p:ext uri="{BB962C8B-B14F-4D97-AF65-F5344CB8AC3E}">
        <p14:creationId xmlns:p14="http://schemas.microsoft.com/office/powerpoint/2010/main" val="87493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1999" y="559678"/>
            <a:ext cx="4485861" cy="4952492"/>
          </a:xfrm>
        </p:spPr>
        <p:txBody>
          <a:bodyPr/>
          <a:lstStyle/>
          <a:p>
            <a:r>
              <a:rPr lang="en-US" dirty="0" smtClean="0"/>
              <a:t>Choice v circumstance?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62623319"/>
              </p:ext>
            </p:extLst>
          </p:nvPr>
        </p:nvGraphicFramePr>
        <p:xfrm>
          <a:off x="1104344" y="2177404"/>
          <a:ext cx="10385290" cy="3727452"/>
        </p:xfrm>
        <a:graphic>
          <a:graphicData uri="http://schemas.openxmlformats.org/drawingml/2006/table">
            <a:tbl>
              <a:tblPr firstRow="1" bandRow="1">
                <a:tableStyleId>{5C22544A-7EE6-4342-B048-85BDC9FD1C3A}</a:tableStyleId>
              </a:tblPr>
              <a:tblGrid>
                <a:gridCol w="5192645"/>
                <a:gridCol w="5192645"/>
              </a:tblGrid>
              <a:tr h="886884">
                <a:tc>
                  <a:txBody>
                    <a:bodyPr/>
                    <a:lstStyle/>
                    <a:p>
                      <a:pPr algn="ctr"/>
                      <a:r>
                        <a:rPr lang="en-US" sz="3600" dirty="0" smtClean="0"/>
                        <a:t>Choice</a:t>
                      </a:r>
                      <a:endParaRPr lang="en-US" sz="3600" dirty="0"/>
                    </a:p>
                  </a:txBody>
                  <a:tcPr/>
                </a:tc>
                <a:tc>
                  <a:txBody>
                    <a:bodyPr/>
                    <a:lstStyle/>
                    <a:p>
                      <a:pPr algn="ctr"/>
                      <a:r>
                        <a:rPr lang="en-US" sz="3600" dirty="0" smtClean="0"/>
                        <a:t>Circumstance</a:t>
                      </a:r>
                      <a:endParaRPr lang="en-US" sz="3600" dirty="0"/>
                    </a:p>
                  </a:txBody>
                  <a:tcPr/>
                </a:tc>
              </a:tr>
              <a:tr h="886884">
                <a:tc>
                  <a:txBody>
                    <a:bodyPr/>
                    <a:lstStyle/>
                    <a:p>
                      <a:pPr algn="ctr"/>
                      <a:r>
                        <a:rPr lang="en-US" sz="3600" dirty="0" smtClean="0">
                          <a:solidFill>
                            <a:schemeClr val="accent1"/>
                          </a:solidFill>
                        </a:rPr>
                        <a:t>Expensive</a:t>
                      </a:r>
                      <a:r>
                        <a:rPr lang="en-US" sz="3600" baseline="0" dirty="0" smtClean="0">
                          <a:solidFill>
                            <a:schemeClr val="accent1"/>
                          </a:solidFill>
                        </a:rPr>
                        <a:t> tastes</a:t>
                      </a:r>
                      <a:endParaRPr lang="en-US" sz="3600" dirty="0">
                        <a:solidFill>
                          <a:schemeClr val="accent1"/>
                        </a:solidFill>
                      </a:endParaRPr>
                    </a:p>
                  </a:txBody>
                  <a:tcPr/>
                </a:tc>
                <a:tc>
                  <a:txBody>
                    <a:bodyPr/>
                    <a:lstStyle/>
                    <a:p>
                      <a:pPr algn="ctr"/>
                      <a:r>
                        <a:rPr lang="en-US" sz="3600" dirty="0" smtClean="0">
                          <a:solidFill>
                            <a:schemeClr val="accent1"/>
                          </a:solidFill>
                        </a:rPr>
                        <a:t>Disability</a:t>
                      </a:r>
                      <a:endParaRPr lang="en-US" sz="3600" dirty="0">
                        <a:solidFill>
                          <a:schemeClr val="accent1"/>
                        </a:solidFill>
                      </a:endParaRPr>
                    </a:p>
                  </a:txBody>
                  <a:tcPr/>
                </a:tc>
              </a:tr>
              <a:tr h="886884">
                <a:tc>
                  <a:txBody>
                    <a:bodyPr/>
                    <a:lstStyle/>
                    <a:p>
                      <a:pPr algn="ctr"/>
                      <a:r>
                        <a:rPr lang="en-US" sz="3600" dirty="0" smtClean="0">
                          <a:solidFill>
                            <a:schemeClr val="accent1"/>
                          </a:solidFill>
                        </a:rPr>
                        <a:t>High talent</a:t>
                      </a:r>
                    </a:p>
                  </a:txBody>
                  <a:tcPr/>
                </a:tc>
                <a:tc>
                  <a:txBody>
                    <a:bodyPr/>
                    <a:lstStyle/>
                    <a:p>
                      <a:pPr algn="ctr"/>
                      <a:r>
                        <a:rPr lang="en-US" sz="3600" dirty="0" smtClean="0">
                          <a:solidFill>
                            <a:schemeClr val="accent1"/>
                          </a:solidFill>
                        </a:rPr>
                        <a:t>Low talent</a:t>
                      </a:r>
                      <a:endParaRPr lang="en-US" sz="3600" dirty="0">
                        <a:solidFill>
                          <a:schemeClr val="accent1"/>
                        </a:solidFill>
                      </a:endParaRPr>
                    </a:p>
                  </a:txBody>
                  <a:tcPr/>
                </a:tc>
              </a:tr>
              <a:tr h="8868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smtClean="0">
                          <a:solidFill>
                            <a:schemeClr val="accent1"/>
                          </a:solidFill>
                        </a:rPr>
                        <a:t>Disability (identified)</a:t>
                      </a:r>
                    </a:p>
                  </a:txBody>
                  <a:tcPr/>
                </a:tc>
                <a:tc>
                  <a:txBody>
                    <a:bodyPr/>
                    <a:lstStyle/>
                    <a:p>
                      <a:pPr algn="ctr"/>
                      <a:r>
                        <a:rPr lang="en-US" sz="3600" dirty="0" smtClean="0">
                          <a:solidFill>
                            <a:schemeClr val="accent1"/>
                          </a:solidFill>
                        </a:rPr>
                        <a:t>Expensive</a:t>
                      </a:r>
                      <a:r>
                        <a:rPr lang="en-US" sz="3600" baseline="0" dirty="0" smtClean="0">
                          <a:solidFill>
                            <a:schemeClr val="accent1"/>
                          </a:solidFill>
                        </a:rPr>
                        <a:t> tastes </a:t>
                      </a:r>
                    </a:p>
                    <a:p>
                      <a:pPr algn="ctr"/>
                      <a:r>
                        <a:rPr lang="en-US" sz="2800" baseline="0" dirty="0" smtClean="0">
                          <a:solidFill>
                            <a:schemeClr val="accent1"/>
                          </a:solidFill>
                        </a:rPr>
                        <a:t>(with which one doesn’t identify)</a:t>
                      </a:r>
                      <a:endParaRPr lang="en-US" sz="2800" dirty="0">
                        <a:solidFill>
                          <a:schemeClr val="accent1"/>
                        </a:solidFill>
                      </a:endParaRPr>
                    </a:p>
                  </a:txBody>
                  <a:tcPr/>
                </a:tc>
              </a:tr>
            </a:tbl>
          </a:graphicData>
        </a:graphic>
      </p:graphicFrame>
    </p:spTree>
    <p:extLst>
      <p:ext uri="{BB962C8B-B14F-4D97-AF65-F5344CB8AC3E}">
        <p14:creationId xmlns:p14="http://schemas.microsoft.com/office/powerpoint/2010/main" val="182968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Cohen (1989), “On the Currency of Egalitarian Justice”</a:t>
            </a:r>
            <a:endParaRPr lang="en-US" dirty="0"/>
          </a:p>
        </p:txBody>
      </p:sp>
      <p:sp>
        <p:nvSpPr>
          <p:cNvPr id="11" name="Content Placeholder 10"/>
          <p:cNvSpPr>
            <a:spLocks noGrp="1"/>
          </p:cNvSpPr>
          <p:nvPr>
            <p:ph idx="1"/>
          </p:nvPr>
        </p:nvSpPr>
        <p:spPr>
          <a:xfrm>
            <a:off x="4829376" y="228600"/>
            <a:ext cx="7163841" cy="6045200"/>
          </a:xfrm>
        </p:spPr>
        <p:txBody>
          <a:bodyPr>
            <a:noAutofit/>
          </a:bodyPr>
          <a:lstStyle/>
          <a:p>
            <a:pPr marL="0" indent="0">
              <a:buNone/>
            </a:pPr>
            <a:r>
              <a:rPr lang="en-US" sz="3200" dirty="0" smtClean="0">
                <a:solidFill>
                  <a:schemeClr val="accent1"/>
                </a:solidFill>
              </a:rPr>
              <a:t>“Someone </a:t>
            </a:r>
            <a:r>
              <a:rPr lang="en-US" sz="3200" dirty="0">
                <a:solidFill>
                  <a:schemeClr val="accent1"/>
                </a:solidFill>
              </a:rPr>
              <a:t>might say that to make choice central to distributive justice lands political philosophy in the morass of the free will problem…[It is] awesomely difficult to identify what represents </a:t>
            </a:r>
            <a:r>
              <a:rPr lang="en-US" sz="3200" i="1" dirty="0">
                <a:solidFill>
                  <a:schemeClr val="accent1"/>
                </a:solidFill>
              </a:rPr>
              <a:t>genuine</a:t>
            </a:r>
            <a:r>
              <a:rPr lang="en-US" sz="3200" dirty="0">
                <a:solidFill>
                  <a:schemeClr val="accent1"/>
                </a:solidFill>
              </a:rPr>
              <a:t> choice…We may indeed be up to our necks in the </a:t>
            </a:r>
            <a:r>
              <a:rPr lang="en-US" sz="3200" dirty="0" smtClean="0">
                <a:solidFill>
                  <a:schemeClr val="accent1"/>
                </a:solidFill>
              </a:rPr>
              <a:t>free </a:t>
            </a:r>
            <a:r>
              <a:rPr lang="en-US" sz="3200" dirty="0">
                <a:solidFill>
                  <a:schemeClr val="accent1"/>
                </a:solidFill>
              </a:rPr>
              <a:t>will problem, but that is just tough </a:t>
            </a:r>
            <a:r>
              <a:rPr lang="en-US" sz="3200" dirty="0" smtClean="0">
                <a:solidFill>
                  <a:schemeClr val="accent1"/>
                </a:solidFill>
              </a:rPr>
              <a:t>luck.”</a:t>
            </a:r>
            <a:endParaRPr lang="en-US" sz="3200" dirty="0">
              <a:solidFill>
                <a:schemeClr val="accent1"/>
              </a:solidFill>
            </a:endParaRPr>
          </a:p>
        </p:txBody>
      </p:sp>
      <p:sp>
        <p:nvSpPr>
          <p:cNvPr id="12" name="Text Placeholder 11"/>
          <p:cNvSpPr>
            <a:spLocks noGrp="1"/>
          </p:cNvSpPr>
          <p:nvPr>
            <p:ph type="body" sz="half" idx="2"/>
          </p:nvPr>
        </p:nvSpPr>
        <p:spPr>
          <a:xfrm>
            <a:off x="762000" y="2923277"/>
            <a:ext cx="3838776" cy="3239537"/>
          </a:xfrm>
        </p:spPr>
        <p:txBody>
          <a:bodyPr/>
          <a:lstStyle/>
          <a:p>
            <a:r>
              <a:rPr lang="en-US" dirty="0" smtClean="0">
                <a:solidFill>
                  <a:schemeClr val="accent1"/>
                </a:solidFill>
              </a:rPr>
              <a:t>p. 934</a:t>
            </a:r>
            <a:endParaRPr lang="en-US" dirty="0">
              <a:solidFill>
                <a:schemeClr val="accent1"/>
              </a:solidFill>
            </a:endParaRPr>
          </a:p>
        </p:txBody>
      </p:sp>
    </p:spTree>
    <p:extLst>
      <p:ext uri="{BB962C8B-B14F-4D97-AF65-F5344CB8AC3E}">
        <p14:creationId xmlns:p14="http://schemas.microsoft.com/office/powerpoint/2010/main" val="1193601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err="1" smtClean="0"/>
              <a:t>Scheffler</a:t>
            </a:r>
            <a:r>
              <a:rPr lang="en-US" dirty="0" smtClean="0"/>
              <a:t> (2003), “What is Egalitarianism?”</a:t>
            </a:r>
            <a:endParaRPr lang="en-US" dirty="0"/>
          </a:p>
        </p:txBody>
      </p:sp>
      <p:sp>
        <p:nvSpPr>
          <p:cNvPr id="11" name="Content Placeholder 10"/>
          <p:cNvSpPr>
            <a:spLocks noGrp="1"/>
          </p:cNvSpPr>
          <p:nvPr>
            <p:ph idx="1"/>
          </p:nvPr>
        </p:nvSpPr>
        <p:spPr>
          <a:xfrm>
            <a:off x="4829376" y="228600"/>
            <a:ext cx="7163841" cy="6045200"/>
          </a:xfrm>
        </p:spPr>
        <p:txBody>
          <a:bodyPr>
            <a:noAutofit/>
          </a:bodyPr>
          <a:lstStyle/>
          <a:p>
            <a:pPr marL="0" indent="0">
              <a:buNone/>
            </a:pPr>
            <a:r>
              <a:rPr lang="en-US" sz="3600" dirty="0" smtClean="0">
                <a:solidFill>
                  <a:schemeClr val="accent1"/>
                </a:solidFill>
              </a:rPr>
              <a:t>“And</a:t>
            </a:r>
            <a:r>
              <a:rPr lang="en-US" sz="3600" dirty="0">
                <a:solidFill>
                  <a:schemeClr val="accent1"/>
                </a:solidFill>
              </a:rPr>
              <a:t>, in any ordinary sense of "voluntary," people's voluntary choices are routinely influenced by unchosen features of their personalities, temperaments, and the social contexts in which they find </a:t>
            </a:r>
            <a:r>
              <a:rPr lang="en-US" sz="3600" dirty="0" smtClean="0">
                <a:solidFill>
                  <a:schemeClr val="accent1"/>
                </a:solidFill>
              </a:rPr>
              <a:t>themselves.”</a:t>
            </a:r>
            <a:endParaRPr lang="en-US" sz="3600" dirty="0">
              <a:solidFill>
                <a:schemeClr val="accent1"/>
              </a:solidFill>
            </a:endParaRPr>
          </a:p>
          <a:p>
            <a:pPr marL="0" indent="0">
              <a:buNone/>
            </a:pPr>
            <a:endParaRPr lang="en-US" sz="3200" dirty="0">
              <a:solidFill>
                <a:schemeClr val="accent1"/>
              </a:solidFill>
            </a:endParaRPr>
          </a:p>
        </p:txBody>
      </p:sp>
      <p:sp>
        <p:nvSpPr>
          <p:cNvPr id="12" name="Text Placeholder 11"/>
          <p:cNvSpPr>
            <a:spLocks noGrp="1"/>
          </p:cNvSpPr>
          <p:nvPr>
            <p:ph type="body" sz="half" idx="2"/>
          </p:nvPr>
        </p:nvSpPr>
        <p:spPr>
          <a:xfrm>
            <a:off x="762000" y="2476501"/>
            <a:ext cx="3838776" cy="3239537"/>
          </a:xfrm>
        </p:spPr>
        <p:txBody>
          <a:bodyPr/>
          <a:lstStyle/>
          <a:p>
            <a:r>
              <a:rPr lang="en-US" dirty="0" smtClean="0">
                <a:solidFill>
                  <a:schemeClr val="accent1"/>
                </a:solidFill>
              </a:rPr>
              <a:t>p. 18</a:t>
            </a:r>
            <a:endParaRPr lang="en-US" dirty="0">
              <a:solidFill>
                <a:schemeClr val="accent1"/>
              </a:solidFill>
            </a:endParaRPr>
          </a:p>
        </p:txBody>
      </p:sp>
    </p:spTree>
    <p:extLst>
      <p:ext uri="{BB962C8B-B14F-4D97-AF65-F5344CB8AC3E}">
        <p14:creationId xmlns:p14="http://schemas.microsoft.com/office/powerpoint/2010/main" val="1689048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776367" y="1010478"/>
            <a:ext cx="7163841" cy="6045200"/>
          </a:xfrm>
        </p:spPr>
        <p:txBody>
          <a:bodyPr>
            <a:noAutofit/>
          </a:bodyPr>
          <a:lstStyle/>
          <a:p>
            <a:pPr marL="0" indent="0">
              <a:buNone/>
            </a:pPr>
            <a:r>
              <a:rPr lang="en-US" sz="3600" dirty="0">
                <a:solidFill>
                  <a:schemeClr val="accent1"/>
                </a:solidFill>
              </a:rPr>
              <a:t>Abandonment of negligent </a:t>
            </a:r>
            <a:r>
              <a:rPr lang="en-US" sz="3600" dirty="0" smtClean="0">
                <a:solidFill>
                  <a:schemeClr val="accent1"/>
                </a:solidFill>
              </a:rPr>
              <a:t>victims</a:t>
            </a:r>
          </a:p>
          <a:p>
            <a:pPr marL="0" indent="0">
              <a:buNone/>
            </a:pPr>
            <a:r>
              <a:rPr lang="en-US" sz="3600" dirty="0" smtClean="0">
                <a:solidFill>
                  <a:schemeClr val="accent1"/>
                </a:solidFill>
              </a:rPr>
              <a:t>Abandonment of the prudent</a:t>
            </a:r>
          </a:p>
          <a:p>
            <a:pPr marL="0" indent="0">
              <a:buNone/>
            </a:pPr>
            <a:r>
              <a:rPr lang="en-US" sz="3600" dirty="0" smtClean="0">
                <a:solidFill>
                  <a:schemeClr val="accent1"/>
                </a:solidFill>
              </a:rPr>
              <a:t>Vulnerability of dependent caretakers</a:t>
            </a:r>
            <a:endParaRPr lang="en-US" sz="3600" dirty="0">
              <a:solidFill>
                <a:schemeClr val="accent1"/>
              </a:solidFill>
            </a:endParaRPr>
          </a:p>
          <a:p>
            <a:pPr marL="0" indent="0">
              <a:buNone/>
            </a:pPr>
            <a:endParaRPr lang="en-US" sz="32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1399366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776367" y="1010478"/>
            <a:ext cx="7163841" cy="6045200"/>
          </a:xfrm>
        </p:spPr>
        <p:txBody>
          <a:bodyPr>
            <a:noAutofit/>
          </a:bodyPr>
          <a:lstStyle/>
          <a:p>
            <a:pPr marL="0" indent="0">
              <a:buNone/>
            </a:pPr>
            <a:r>
              <a:rPr lang="en-US" sz="4000" baseline="30000" dirty="0" smtClean="0">
                <a:solidFill>
                  <a:schemeClr val="accent1"/>
                </a:solidFill>
              </a:rPr>
              <a:t>“To </a:t>
            </a:r>
            <a:r>
              <a:rPr lang="en-US" sz="4000" baseline="30000" dirty="0">
                <a:solidFill>
                  <a:schemeClr val="accent1"/>
                </a:solidFill>
              </a:rPr>
              <a:t>the disabled: Your defective native endowments or current </a:t>
            </a:r>
            <a:r>
              <a:rPr lang="en-US" sz="4000" baseline="30000" dirty="0" smtClean="0">
                <a:solidFill>
                  <a:schemeClr val="accent1"/>
                </a:solidFill>
              </a:rPr>
              <a:t>disabilities</a:t>
            </a:r>
            <a:r>
              <a:rPr lang="en-US" sz="4000" baseline="30000" dirty="0">
                <a:solidFill>
                  <a:schemeClr val="accent1"/>
                </a:solidFill>
              </a:rPr>
              <a:t>, alas, make your life less worth living than the lives of </a:t>
            </a:r>
            <a:r>
              <a:rPr lang="en-US" sz="4000" baseline="30000" dirty="0" smtClean="0">
                <a:solidFill>
                  <a:schemeClr val="accent1"/>
                </a:solidFill>
              </a:rPr>
              <a:t>normal </a:t>
            </a:r>
            <a:r>
              <a:rPr lang="en-US" sz="4000" baseline="30000" dirty="0">
                <a:solidFill>
                  <a:schemeClr val="accent1"/>
                </a:solidFill>
              </a:rPr>
              <a:t>people. To compensate for this misfortune, we, the able ones, will give you extra resources, enough to make the worth of living your life good enough that at least one person out there thinks it is comparable to someone else’s life</a:t>
            </a:r>
            <a:r>
              <a:rPr lang="en-US" sz="4000" baseline="30000" dirty="0" smtClean="0">
                <a:solidFill>
                  <a:schemeClr val="accent1"/>
                </a:solidFill>
              </a:rPr>
              <a:t>.”</a:t>
            </a:r>
            <a:endParaRPr lang="en-US" sz="40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r>
              <a:rPr lang="en-US" dirty="0" smtClean="0">
                <a:solidFill>
                  <a:schemeClr val="accent1"/>
                </a:solidFill>
              </a:rPr>
              <a:t>p. 305</a:t>
            </a:r>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147111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776367" y="1010478"/>
            <a:ext cx="7163841" cy="6045200"/>
          </a:xfrm>
        </p:spPr>
        <p:txBody>
          <a:bodyPr>
            <a:noAutofit/>
          </a:bodyPr>
          <a:lstStyle/>
          <a:p>
            <a:pPr marL="0" indent="0">
              <a:buNone/>
            </a:pPr>
            <a:r>
              <a:rPr lang="en-US" sz="4000" baseline="30000" dirty="0" smtClean="0">
                <a:solidFill>
                  <a:schemeClr val="accent1"/>
                </a:solidFill>
              </a:rPr>
              <a:t>“</a:t>
            </a:r>
            <a:r>
              <a:rPr lang="en-US" sz="4000" baseline="30000" dirty="0">
                <a:solidFill>
                  <a:schemeClr val="accent1"/>
                </a:solidFill>
              </a:rPr>
              <a:t>To the stupid and untalented: Unfortunately, other people don’t value what little you have to offer in the system of production. Your talents are too meager to command much market value. Be- cause of the misfortune that you were born so poorly endowed with talents, we productive ones will make it up to you: we’ll let you share in the bounty of what we have produced with our vastly </a:t>
            </a:r>
            <a:r>
              <a:rPr lang="en-US" sz="4000" baseline="30000" dirty="0" smtClean="0">
                <a:solidFill>
                  <a:schemeClr val="accent1"/>
                </a:solidFill>
              </a:rPr>
              <a:t>superior </a:t>
            </a:r>
            <a:r>
              <a:rPr lang="en-US" sz="4000" baseline="30000" dirty="0">
                <a:solidFill>
                  <a:schemeClr val="accent1"/>
                </a:solidFill>
              </a:rPr>
              <a:t>and highly valued abilities.</a:t>
            </a:r>
            <a:endParaRPr lang="en-US" sz="40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r>
              <a:rPr lang="en-US" dirty="0" smtClean="0">
                <a:solidFill>
                  <a:schemeClr val="accent1"/>
                </a:solidFill>
              </a:rPr>
              <a:t>p. </a:t>
            </a:r>
            <a:r>
              <a:rPr lang="en-US" smtClean="0">
                <a:solidFill>
                  <a:schemeClr val="accent1"/>
                </a:solidFill>
              </a:rPr>
              <a:t>305</a:t>
            </a:r>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46168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Sen (1995), </a:t>
            </a:r>
            <a:r>
              <a:rPr lang="en-US" u="sng" dirty="0" smtClean="0"/>
              <a:t>Inequality Reexamined</a:t>
            </a:r>
            <a:endParaRPr lang="en-US" dirty="0"/>
          </a:p>
        </p:txBody>
      </p:sp>
      <p:sp>
        <p:nvSpPr>
          <p:cNvPr id="11" name="Content Placeholder 10"/>
          <p:cNvSpPr>
            <a:spLocks noGrp="1"/>
          </p:cNvSpPr>
          <p:nvPr>
            <p:ph idx="1"/>
          </p:nvPr>
        </p:nvSpPr>
        <p:spPr/>
        <p:txBody>
          <a:bodyPr>
            <a:normAutofit fontScale="85000" lnSpcReduction="10000"/>
          </a:bodyPr>
          <a:lstStyle/>
          <a:p>
            <a:pPr marL="0" indent="0">
              <a:buNone/>
            </a:pPr>
            <a:r>
              <a:rPr lang="en-US" sz="4000" dirty="0" smtClean="0">
                <a:solidFill>
                  <a:schemeClr val="accent1"/>
                </a:solidFill>
              </a:rPr>
              <a:t>“</a:t>
            </a:r>
            <a:r>
              <a:rPr lang="en-US" sz="4000" dirty="0">
                <a:solidFill>
                  <a:schemeClr val="accent1"/>
                </a:solidFill>
              </a:rPr>
              <a:t>A person's position in a social arrangement can be judged in two different perspectives, viz. (1) the actual achievement, and (2) the freedom to achieve. Achievement is concerned with what we </a:t>
            </a:r>
            <a:r>
              <a:rPr lang="en-US" sz="4000" i="1" dirty="0">
                <a:solidFill>
                  <a:schemeClr val="accent1"/>
                </a:solidFill>
              </a:rPr>
              <a:t>manage </a:t>
            </a:r>
            <a:r>
              <a:rPr lang="en-US" sz="4000" dirty="0">
                <a:solidFill>
                  <a:schemeClr val="accent1"/>
                </a:solidFill>
              </a:rPr>
              <a:t>to accomplish, and freedom with the </a:t>
            </a:r>
            <a:r>
              <a:rPr lang="en-US" sz="4000" i="1" dirty="0">
                <a:solidFill>
                  <a:schemeClr val="accent1"/>
                </a:solidFill>
              </a:rPr>
              <a:t>real opportunity </a:t>
            </a:r>
            <a:r>
              <a:rPr lang="en-US" sz="4000" dirty="0">
                <a:solidFill>
                  <a:schemeClr val="accent1"/>
                </a:solidFill>
              </a:rPr>
              <a:t>that we have to accomplish what we value</a:t>
            </a:r>
            <a:r>
              <a:rPr lang="en-US" sz="4000" dirty="0" smtClean="0">
                <a:solidFill>
                  <a:schemeClr val="accent1"/>
                </a:solidFill>
              </a:rPr>
              <a:t>.” </a:t>
            </a:r>
            <a:endParaRPr lang="en-US" sz="4000" dirty="0">
              <a:solidFill>
                <a:schemeClr val="accent1"/>
              </a:solidFill>
            </a:endParaRPr>
          </a:p>
          <a:p>
            <a:pPr marL="0" indent="0">
              <a:buNone/>
            </a:pPr>
            <a:endParaRPr lang="en-US" sz="4000" dirty="0">
              <a:solidFill>
                <a:schemeClr val="accent1"/>
              </a:solidFill>
            </a:endParaRPr>
          </a:p>
        </p:txBody>
      </p:sp>
      <p:sp>
        <p:nvSpPr>
          <p:cNvPr id="12" name="Text Placeholder 11"/>
          <p:cNvSpPr>
            <a:spLocks noGrp="1"/>
          </p:cNvSpPr>
          <p:nvPr>
            <p:ph type="body" sz="half" idx="2"/>
          </p:nvPr>
        </p:nvSpPr>
        <p:spPr/>
        <p:txBody>
          <a:bodyPr/>
          <a:lstStyle/>
          <a:p>
            <a:r>
              <a:rPr lang="en-US" dirty="0" smtClean="0">
                <a:solidFill>
                  <a:schemeClr val="accent1"/>
                </a:solidFill>
              </a:rPr>
              <a:t>p. 31</a:t>
            </a:r>
            <a:endParaRPr lang="en-US" dirty="0">
              <a:solidFill>
                <a:schemeClr val="accent1"/>
              </a:solidFill>
            </a:endParaRPr>
          </a:p>
        </p:txBody>
      </p:sp>
    </p:spTree>
    <p:extLst>
      <p:ext uri="{BB962C8B-B14F-4D97-AF65-F5344CB8AC3E}">
        <p14:creationId xmlns:p14="http://schemas.microsoft.com/office/powerpoint/2010/main" val="165195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776367" y="1010478"/>
            <a:ext cx="7163841" cy="6045200"/>
          </a:xfrm>
        </p:spPr>
        <p:txBody>
          <a:bodyPr>
            <a:noAutofit/>
          </a:bodyPr>
          <a:lstStyle/>
          <a:p>
            <a:pPr marL="0" indent="0">
              <a:buNone/>
            </a:pPr>
            <a:r>
              <a:rPr lang="en-US" sz="4000" baseline="30000" dirty="0" smtClean="0">
                <a:solidFill>
                  <a:schemeClr val="accent1"/>
                </a:solidFill>
              </a:rPr>
              <a:t>“</a:t>
            </a:r>
            <a:r>
              <a:rPr lang="en-US" sz="4000" baseline="30000" dirty="0">
                <a:solidFill>
                  <a:schemeClr val="accent1"/>
                </a:solidFill>
              </a:rPr>
              <a:t>To the ugly and socially awkward: How sad that you are so </a:t>
            </a:r>
            <a:r>
              <a:rPr lang="en-US" sz="4000" baseline="30000" dirty="0" smtClean="0">
                <a:solidFill>
                  <a:schemeClr val="accent1"/>
                </a:solidFill>
              </a:rPr>
              <a:t>repulsive </a:t>
            </a:r>
            <a:r>
              <a:rPr lang="en-US" sz="4000" baseline="30000" dirty="0">
                <a:solidFill>
                  <a:schemeClr val="accent1"/>
                </a:solidFill>
              </a:rPr>
              <a:t>to people around you that no one wants to be your friend or lifetime companion. We won’t make it up to you by being your friend or your marriage partner—we have our own freedom of </a:t>
            </a:r>
            <a:r>
              <a:rPr lang="en-US" sz="4000" baseline="30000" dirty="0" smtClean="0">
                <a:solidFill>
                  <a:schemeClr val="accent1"/>
                </a:solidFill>
              </a:rPr>
              <a:t>association </a:t>
            </a:r>
            <a:r>
              <a:rPr lang="en-US" sz="4000" baseline="30000" dirty="0">
                <a:solidFill>
                  <a:schemeClr val="accent1"/>
                </a:solidFill>
              </a:rPr>
              <a:t>to exercise—but you can console yourself in your miser- able loneliness by consuming these material goods that we, the beautiful and charming ones, will provide. And who knows? Maybe you won’t be such a loser in love once potential dates see how rich you are</a:t>
            </a:r>
            <a:r>
              <a:rPr lang="en-US" sz="4000" baseline="30000" dirty="0" smtClean="0">
                <a:solidFill>
                  <a:schemeClr val="accent1"/>
                </a:solidFill>
              </a:rPr>
              <a:t>.”</a:t>
            </a:r>
            <a:endParaRPr lang="en-US" sz="40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r>
              <a:rPr lang="en-US" dirty="0" smtClean="0">
                <a:solidFill>
                  <a:schemeClr val="accent1"/>
                </a:solidFill>
              </a:rPr>
              <a:t>p. 305</a:t>
            </a:r>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229052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776367" y="1010478"/>
            <a:ext cx="7163841" cy="6045200"/>
          </a:xfrm>
        </p:spPr>
        <p:txBody>
          <a:bodyPr>
            <a:noAutofit/>
          </a:bodyPr>
          <a:lstStyle/>
          <a:p>
            <a:pPr marL="0" indent="0">
              <a:buNone/>
            </a:pPr>
            <a:r>
              <a:rPr lang="en-US" sz="4000" baseline="30000" dirty="0" smtClean="0">
                <a:solidFill>
                  <a:schemeClr val="accent1"/>
                </a:solidFill>
              </a:rPr>
              <a:t>“Recent </a:t>
            </a:r>
            <a:r>
              <a:rPr lang="en-US" sz="4000" baseline="30000" dirty="0">
                <a:solidFill>
                  <a:schemeClr val="accent1"/>
                </a:solidFill>
              </a:rPr>
              <a:t>egalitarian writing has come to be dominated by the view that the fundamental aim of equality is to compensate people for undeserved bad luck—being born with poor native endowments, bad parents, and disagreeable </a:t>
            </a:r>
            <a:r>
              <a:rPr lang="en-US" sz="4000" baseline="30000" dirty="0" smtClean="0">
                <a:solidFill>
                  <a:schemeClr val="accent1"/>
                </a:solidFill>
              </a:rPr>
              <a:t>personalities</a:t>
            </a:r>
            <a:r>
              <a:rPr lang="en-US" sz="4000" baseline="30000" dirty="0">
                <a:solidFill>
                  <a:schemeClr val="accent1"/>
                </a:solidFill>
              </a:rPr>
              <a:t>, suffering from accidents and illness, and so forth. I shall argue that in focusing on correcting a supposed cosmic injustice, recent </a:t>
            </a:r>
            <a:r>
              <a:rPr lang="en-US" sz="4000" baseline="30000" dirty="0" smtClean="0">
                <a:solidFill>
                  <a:schemeClr val="accent1"/>
                </a:solidFill>
              </a:rPr>
              <a:t>egalitarian </a:t>
            </a:r>
            <a:r>
              <a:rPr lang="en-US" sz="4000" baseline="30000" dirty="0">
                <a:solidFill>
                  <a:schemeClr val="accent1"/>
                </a:solidFill>
              </a:rPr>
              <a:t>writing has lost sight of the distinctively political aims of </a:t>
            </a:r>
            <a:r>
              <a:rPr lang="en-US" sz="4000" baseline="30000" dirty="0" smtClean="0">
                <a:solidFill>
                  <a:schemeClr val="accent1"/>
                </a:solidFill>
              </a:rPr>
              <a:t>egalitarianism.”</a:t>
            </a:r>
            <a:endParaRPr lang="en-US" sz="40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r>
              <a:rPr lang="en-US" dirty="0" smtClean="0">
                <a:solidFill>
                  <a:schemeClr val="accent1"/>
                </a:solidFill>
              </a:rPr>
              <a:t>p. 288</a:t>
            </a:r>
          </a:p>
          <a:p>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111446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776367" y="1010478"/>
            <a:ext cx="7163841" cy="6045200"/>
          </a:xfrm>
        </p:spPr>
        <p:txBody>
          <a:bodyPr>
            <a:noAutofit/>
          </a:bodyPr>
          <a:lstStyle/>
          <a:p>
            <a:pPr marL="0" indent="0">
              <a:buNone/>
            </a:pPr>
            <a:r>
              <a:rPr lang="en-US" sz="4400" baseline="30000" dirty="0" smtClean="0">
                <a:solidFill>
                  <a:schemeClr val="accent1"/>
                </a:solidFill>
              </a:rPr>
              <a:t>“The </a:t>
            </a:r>
            <a:r>
              <a:rPr lang="en-US" sz="4400" baseline="30000" dirty="0">
                <a:solidFill>
                  <a:schemeClr val="accent1"/>
                </a:solidFill>
              </a:rPr>
              <a:t>proper negative aim of egalitarian justice is not to </a:t>
            </a:r>
            <a:r>
              <a:rPr lang="en-US" sz="4400" baseline="30000" dirty="0" smtClean="0">
                <a:solidFill>
                  <a:schemeClr val="accent1"/>
                </a:solidFill>
              </a:rPr>
              <a:t>eliminate </a:t>
            </a:r>
            <a:r>
              <a:rPr lang="en-US" sz="4400" baseline="30000" dirty="0">
                <a:solidFill>
                  <a:schemeClr val="accent1"/>
                </a:solidFill>
              </a:rPr>
              <a:t>the impact of brute luck from human affairs, but to end oppression, which by definition is socially imposed. </a:t>
            </a:r>
            <a:r>
              <a:rPr lang="en-US" sz="4400" baseline="30000" dirty="0" smtClean="0">
                <a:solidFill>
                  <a:schemeClr val="accent1"/>
                </a:solidFill>
              </a:rPr>
              <a:t>Its proper positive aim is not to ensure that everyone gets what they morally deserve, but to create a community in which people stand in relations of equality to others.”</a:t>
            </a:r>
            <a:r>
              <a:rPr lang="en-US" sz="4400" dirty="0" smtClean="0">
                <a:solidFill>
                  <a:schemeClr val="accent1"/>
                </a:solidFill>
              </a:rPr>
              <a:t> </a:t>
            </a:r>
            <a:endParaRPr lang="en-US" sz="44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r>
              <a:rPr lang="en-US" dirty="0" smtClean="0">
                <a:solidFill>
                  <a:schemeClr val="accent1"/>
                </a:solidFill>
              </a:rPr>
              <a:t>p. 288-9</a:t>
            </a:r>
          </a:p>
          <a:p>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15358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0200" y="555479"/>
            <a:ext cx="4270576" cy="1921022"/>
          </a:xfrm>
        </p:spPr>
        <p:txBody>
          <a:bodyPr/>
          <a:lstStyle/>
          <a:p>
            <a:r>
              <a:rPr lang="en-US" dirty="0" smtClean="0"/>
              <a:t>Anderson (1999), “What is the Point of Equality?”</a:t>
            </a:r>
            <a:endParaRPr lang="en-US" dirty="0"/>
          </a:p>
        </p:txBody>
      </p:sp>
      <p:sp>
        <p:nvSpPr>
          <p:cNvPr id="11" name="Content Placeholder 10"/>
          <p:cNvSpPr>
            <a:spLocks noGrp="1"/>
          </p:cNvSpPr>
          <p:nvPr>
            <p:ph idx="1"/>
          </p:nvPr>
        </p:nvSpPr>
        <p:spPr>
          <a:xfrm>
            <a:off x="4809024" y="332737"/>
            <a:ext cx="7382976" cy="6045200"/>
          </a:xfrm>
        </p:spPr>
        <p:txBody>
          <a:bodyPr>
            <a:noAutofit/>
          </a:bodyPr>
          <a:lstStyle/>
          <a:p>
            <a:pPr marL="0" indent="0">
              <a:buNone/>
            </a:pPr>
            <a:r>
              <a:rPr lang="en-US" sz="4400" baseline="30000" smtClean="0">
                <a:solidFill>
                  <a:schemeClr val="accent1"/>
                </a:solidFill>
              </a:rPr>
              <a:t>“It </a:t>
            </a:r>
            <a:r>
              <a:rPr lang="en-US" sz="4400" baseline="30000" dirty="0">
                <a:solidFill>
                  <a:schemeClr val="accent1"/>
                </a:solidFill>
              </a:rPr>
              <a:t>is helpful to recall how </a:t>
            </a:r>
            <a:r>
              <a:rPr lang="en-US" sz="4400" baseline="30000" dirty="0" smtClean="0">
                <a:solidFill>
                  <a:schemeClr val="accent1"/>
                </a:solidFill>
              </a:rPr>
              <a:t>egalitarian political movements have historically conceived of their aims. What have been the </a:t>
            </a:r>
            <a:r>
              <a:rPr lang="en-US" sz="4400" baseline="30000" dirty="0" err="1" smtClean="0">
                <a:solidFill>
                  <a:schemeClr val="accent1"/>
                </a:solidFill>
              </a:rPr>
              <a:t>inegalitarian</a:t>
            </a:r>
            <a:r>
              <a:rPr lang="en-US" sz="4400" baseline="30000" dirty="0" smtClean="0">
                <a:solidFill>
                  <a:schemeClr val="accent1"/>
                </a:solidFill>
              </a:rPr>
              <a:t> systems that they have opposed?</a:t>
            </a:r>
            <a:r>
              <a:rPr lang="en-US" sz="4400" dirty="0" smtClean="0">
                <a:solidFill>
                  <a:schemeClr val="accent1"/>
                </a:solidFill>
              </a:rPr>
              <a:t> </a:t>
            </a:r>
            <a:r>
              <a:rPr lang="en-US" sz="4400" baseline="30000" dirty="0">
                <a:solidFill>
                  <a:schemeClr val="accent1"/>
                </a:solidFill>
              </a:rPr>
              <a:t>Inegalitarianism asserted </a:t>
            </a:r>
            <a:r>
              <a:rPr lang="en-US" sz="4400" baseline="30000" dirty="0" smtClean="0">
                <a:solidFill>
                  <a:schemeClr val="accent1"/>
                </a:solidFill>
              </a:rPr>
              <a:t>the justice or necessity of basing social order on a hierarchy of human beings, ranked according to intrinsic worth. Inequality referred not so much to distributions of goods as to relations between superior and inferior persons</a:t>
            </a:r>
            <a:r>
              <a:rPr lang="is-IS" sz="4400" baseline="30000" dirty="0" smtClean="0">
                <a:solidFill>
                  <a:schemeClr val="accent1"/>
                </a:solidFill>
              </a:rPr>
              <a:t>…</a:t>
            </a:r>
            <a:r>
              <a:rPr lang="en-US" sz="4400" baseline="30000" dirty="0" smtClean="0">
                <a:solidFill>
                  <a:schemeClr val="accent1"/>
                </a:solidFill>
              </a:rPr>
              <a:t>Egalitarian political movements oppose such hierarchies. They assert the equal moral worth of persons.”</a:t>
            </a:r>
            <a:endParaRPr lang="en-US" sz="4400" dirty="0" smtClean="0">
              <a:solidFill>
                <a:schemeClr val="accent1"/>
              </a:solidFill>
            </a:endParaRPr>
          </a:p>
          <a:p>
            <a:pPr marL="0" indent="0">
              <a:buNone/>
            </a:pPr>
            <a:endParaRPr lang="en-US" sz="4400" dirty="0">
              <a:solidFill>
                <a:schemeClr val="accent1"/>
              </a:solidFill>
            </a:endParaRPr>
          </a:p>
        </p:txBody>
      </p:sp>
      <p:sp>
        <p:nvSpPr>
          <p:cNvPr id="12" name="Text Placeholder 11"/>
          <p:cNvSpPr>
            <a:spLocks noGrp="1"/>
          </p:cNvSpPr>
          <p:nvPr>
            <p:ph type="body" sz="half" idx="2"/>
          </p:nvPr>
        </p:nvSpPr>
        <p:spPr>
          <a:xfrm>
            <a:off x="762000" y="2860814"/>
            <a:ext cx="3838776" cy="3239537"/>
          </a:xfrm>
        </p:spPr>
        <p:txBody>
          <a:bodyPr/>
          <a:lstStyle/>
          <a:p>
            <a:r>
              <a:rPr lang="en-US" dirty="0" smtClean="0">
                <a:solidFill>
                  <a:schemeClr val="accent1"/>
                </a:solidFill>
              </a:rPr>
              <a:t>p. 312</a:t>
            </a:r>
          </a:p>
          <a:p>
            <a:endParaRPr lang="en-US" dirty="0">
              <a:solidFill>
                <a:schemeClr val="accent1"/>
              </a:solidFill>
            </a:endParaRPr>
          </a:p>
          <a:p>
            <a:endParaRPr lang="en-US" dirty="0" smtClean="0">
              <a:solidFill>
                <a:schemeClr val="accent1"/>
              </a:solidFill>
            </a:endParaRPr>
          </a:p>
          <a:p>
            <a:endParaRPr lang="en-US" dirty="0" smtClean="0">
              <a:solidFill>
                <a:schemeClr val="accent1"/>
              </a:solidFill>
            </a:endParaRPr>
          </a:p>
        </p:txBody>
      </p:sp>
    </p:spTree>
    <p:extLst>
      <p:ext uri="{BB962C8B-B14F-4D97-AF65-F5344CB8AC3E}">
        <p14:creationId xmlns:p14="http://schemas.microsoft.com/office/powerpoint/2010/main" val="58621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v. </a:t>
            </a:r>
            <a:br>
              <a:rPr lang="en-US" dirty="0" smtClean="0"/>
            </a:br>
            <a:r>
              <a:rPr lang="en-US" dirty="0" smtClean="0"/>
              <a:t>Outcome</a:t>
            </a:r>
            <a:endParaRPr lang="en-US" dirty="0"/>
          </a:p>
        </p:txBody>
      </p:sp>
    </p:spTree>
    <p:extLst>
      <p:ext uri="{BB962C8B-B14F-4D97-AF65-F5344CB8AC3E}">
        <p14:creationId xmlns:p14="http://schemas.microsoft.com/office/powerpoint/2010/main" val="199295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v. </a:t>
            </a:r>
            <a:br>
              <a:rPr lang="en-US" dirty="0" smtClean="0"/>
            </a:br>
            <a:r>
              <a:rPr lang="en-US" dirty="0" smtClean="0"/>
              <a:t>Outcome</a:t>
            </a:r>
            <a:endParaRPr lang="en-US" dirty="0"/>
          </a:p>
        </p:txBody>
      </p:sp>
      <p:pic>
        <p:nvPicPr>
          <p:cNvPr id="3" name="Picture 2"/>
          <p:cNvPicPr>
            <a:picLocks noChangeAspect="1"/>
          </p:cNvPicPr>
          <p:nvPr/>
        </p:nvPicPr>
        <p:blipFill>
          <a:blip r:embed="rId2"/>
          <a:stretch>
            <a:fillRect/>
          </a:stretch>
        </p:blipFill>
        <p:spPr>
          <a:xfrm>
            <a:off x="6275733" y="387185"/>
            <a:ext cx="3597137" cy="2648739"/>
          </a:xfrm>
          <a:prstGeom prst="rect">
            <a:avLst/>
          </a:prstGeom>
        </p:spPr>
      </p:pic>
    </p:spTree>
    <p:extLst>
      <p:ext uri="{BB962C8B-B14F-4D97-AF65-F5344CB8AC3E}">
        <p14:creationId xmlns:p14="http://schemas.microsoft.com/office/powerpoint/2010/main" val="17165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v. </a:t>
            </a:r>
            <a:br>
              <a:rPr lang="en-US" dirty="0" smtClean="0"/>
            </a:br>
            <a:r>
              <a:rPr lang="en-US" dirty="0" smtClean="0"/>
              <a:t>Outcome</a:t>
            </a:r>
            <a:endParaRPr lang="en-US" dirty="0"/>
          </a:p>
        </p:txBody>
      </p:sp>
      <p:pic>
        <p:nvPicPr>
          <p:cNvPr id="3" name="Picture 2"/>
          <p:cNvPicPr>
            <a:picLocks noChangeAspect="1"/>
          </p:cNvPicPr>
          <p:nvPr/>
        </p:nvPicPr>
        <p:blipFill>
          <a:blip r:embed="rId2"/>
          <a:stretch>
            <a:fillRect/>
          </a:stretch>
        </p:blipFill>
        <p:spPr>
          <a:xfrm>
            <a:off x="6275733" y="387185"/>
            <a:ext cx="3597137" cy="2648739"/>
          </a:xfrm>
          <a:prstGeom prst="rect">
            <a:avLst/>
          </a:prstGeom>
        </p:spPr>
      </p:pic>
      <p:pic>
        <p:nvPicPr>
          <p:cNvPr id="4" name="Picture 3"/>
          <p:cNvPicPr>
            <a:picLocks noChangeAspect="1"/>
          </p:cNvPicPr>
          <p:nvPr/>
        </p:nvPicPr>
        <p:blipFill>
          <a:blip r:embed="rId3"/>
          <a:stretch>
            <a:fillRect/>
          </a:stretch>
        </p:blipFill>
        <p:spPr>
          <a:xfrm>
            <a:off x="5494149" y="3564834"/>
            <a:ext cx="5531107" cy="2708137"/>
          </a:xfrm>
          <a:prstGeom prst="rect">
            <a:avLst/>
          </a:prstGeom>
        </p:spPr>
      </p:pic>
    </p:spTree>
    <p:extLst>
      <p:ext uri="{BB962C8B-B14F-4D97-AF65-F5344CB8AC3E}">
        <p14:creationId xmlns:p14="http://schemas.microsoft.com/office/powerpoint/2010/main" val="51808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of Welfare </a:t>
            </a:r>
            <a:endParaRPr lang="en-US" dirty="0"/>
          </a:p>
        </p:txBody>
      </p:sp>
      <p:sp>
        <p:nvSpPr>
          <p:cNvPr id="3" name="Content Placeholder 2"/>
          <p:cNvSpPr>
            <a:spLocks noGrp="1"/>
          </p:cNvSpPr>
          <p:nvPr>
            <p:ph idx="1"/>
          </p:nvPr>
        </p:nvSpPr>
        <p:spPr/>
        <p:txBody>
          <a:bodyPr>
            <a:normAutofit/>
          </a:bodyPr>
          <a:lstStyle/>
          <a:p>
            <a:pPr marL="0" lvl="1" indent="0">
              <a:buNone/>
            </a:pPr>
            <a:endParaRPr lang="en-US" sz="4200" dirty="0">
              <a:solidFill>
                <a:schemeClr val="accent1"/>
              </a:solidFill>
            </a:endParaRPr>
          </a:p>
        </p:txBody>
      </p:sp>
    </p:spTree>
    <p:extLst>
      <p:ext uri="{BB962C8B-B14F-4D97-AF65-F5344CB8AC3E}">
        <p14:creationId xmlns:p14="http://schemas.microsoft.com/office/powerpoint/2010/main" val="145156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of Welfare </a:t>
            </a:r>
            <a:endParaRPr lang="en-US" dirty="0"/>
          </a:p>
        </p:txBody>
      </p:sp>
      <p:sp>
        <p:nvSpPr>
          <p:cNvPr id="3" name="Content Placeholder 2"/>
          <p:cNvSpPr>
            <a:spLocks noGrp="1"/>
          </p:cNvSpPr>
          <p:nvPr>
            <p:ph idx="1"/>
          </p:nvPr>
        </p:nvSpPr>
        <p:spPr/>
        <p:txBody>
          <a:bodyPr>
            <a:normAutofit/>
          </a:bodyPr>
          <a:lstStyle/>
          <a:p>
            <a:pPr lvl="1"/>
            <a:r>
              <a:rPr lang="en-US" sz="4200" dirty="0" smtClean="0">
                <a:solidFill>
                  <a:schemeClr val="accent1"/>
                </a:solidFill>
              </a:rPr>
              <a:t>Hedonist (pleasure)</a:t>
            </a:r>
          </a:p>
          <a:p>
            <a:pPr lvl="1"/>
            <a:r>
              <a:rPr lang="en-US" sz="4200" dirty="0" smtClean="0">
                <a:solidFill>
                  <a:schemeClr val="accent1"/>
                </a:solidFill>
              </a:rPr>
              <a:t>Desire/preference satisfaction</a:t>
            </a:r>
          </a:p>
          <a:p>
            <a:pPr lvl="1"/>
            <a:r>
              <a:rPr lang="en-US" sz="4200" dirty="0" smtClean="0">
                <a:solidFill>
                  <a:schemeClr val="accent1"/>
                </a:solidFill>
              </a:rPr>
              <a:t>Objective list</a:t>
            </a:r>
            <a:endParaRPr lang="en-US" sz="4200" dirty="0">
              <a:solidFill>
                <a:schemeClr val="accent1"/>
              </a:solidFill>
            </a:endParaRPr>
          </a:p>
        </p:txBody>
      </p:sp>
    </p:spTree>
    <p:extLst>
      <p:ext uri="{BB962C8B-B14F-4D97-AF65-F5344CB8AC3E}">
        <p14:creationId xmlns:p14="http://schemas.microsoft.com/office/powerpoint/2010/main" val="79433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to </a:t>
            </a:r>
            <a:br>
              <a:rPr lang="en-US" dirty="0" smtClean="0"/>
            </a:br>
            <a:r>
              <a:rPr lang="en-US" dirty="0" smtClean="0"/>
              <a:t>Equality of Welfare </a:t>
            </a:r>
            <a:endParaRPr lang="en-US" dirty="0"/>
          </a:p>
        </p:txBody>
      </p:sp>
      <p:pic>
        <p:nvPicPr>
          <p:cNvPr id="5" name="Picture 4"/>
          <p:cNvPicPr>
            <a:picLocks noChangeAspect="1"/>
          </p:cNvPicPr>
          <p:nvPr/>
        </p:nvPicPr>
        <p:blipFill>
          <a:blip r:embed="rId2"/>
          <a:stretch>
            <a:fillRect/>
          </a:stretch>
        </p:blipFill>
        <p:spPr>
          <a:xfrm>
            <a:off x="8116888" y="1351721"/>
            <a:ext cx="3681203" cy="3836504"/>
          </a:xfrm>
          <a:prstGeom prst="rect">
            <a:avLst/>
          </a:prstGeom>
        </p:spPr>
      </p:pic>
      <p:pic>
        <p:nvPicPr>
          <p:cNvPr id="7" name="Picture 6"/>
          <p:cNvPicPr>
            <a:picLocks noChangeAspect="1"/>
          </p:cNvPicPr>
          <p:nvPr/>
        </p:nvPicPr>
        <p:blipFill>
          <a:blip r:embed="rId3"/>
          <a:stretch>
            <a:fillRect/>
          </a:stretch>
        </p:blipFill>
        <p:spPr>
          <a:xfrm>
            <a:off x="4905151" y="1351722"/>
            <a:ext cx="2739264" cy="3836504"/>
          </a:xfrm>
          <a:prstGeom prst="rect">
            <a:avLst/>
          </a:prstGeom>
        </p:spPr>
      </p:pic>
    </p:spTree>
    <p:extLst>
      <p:ext uri="{BB962C8B-B14F-4D97-AF65-F5344CB8AC3E}">
        <p14:creationId xmlns:p14="http://schemas.microsoft.com/office/powerpoint/2010/main" val="440293933"/>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docProps/app.xml><?xml version="1.0" encoding="utf-8"?>
<Properties xmlns="http://schemas.openxmlformats.org/officeDocument/2006/extended-properties" xmlns:vt="http://schemas.openxmlformats.org/officeDocument/2006/docPropsVTypes">
  <Template>Headlines</Template>
  <TotalTime>2002</TotalTime>
  <Words>1304</Words>
  <Application>Microsoft Macintosh PowerPoint</Application>
  <PresentationFormat>Widescreen</PresentationFormat>
  <Paragraphs>161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Schoolbook</vt:lpstr>
      <vt:lpstr>Corbel</vt:lpstr>
      <vt:lpstr>Headlines</vt:lpstr>
      <vt:lpstr>Egalitarianism</vt:lpstr>
      <vt:lpstr>Agenda</vt:lpstr>
      <vt:lpstr>Sen (1995), Inequality Reexamined</vt:lpstr>
      <vt:lpstr>Opportunity v.  Outcome</vt:lpstr>
      <vt:lpstr>Opportunity v.  Outcome</vt:lpstr>
      <vt:lpstr>Opportunity v.  Outcome</vt:lpstr>
      <vt:lpstr>Equality of Welfare </vt:lpstr>
      <vt:lpstr>Equality of Welfare </vt:lpstr>
      <vt:lpstr>Objections to  Equality of Welfare </vt:lpstr>
      <vt:lpstr>Objections to  Equality of Welfare </vt:lpstr>
      <vt:lpstr>Arneson (1999), “Equality of Opportunity for Welfare Defended and Recanted”</vt:lpstr>
      <vt:lpstr>PowerPoint Presentation</vt:lpstr>
      <vt:lpstr>PowerPoint Presentation</vt:lpstr>
      <vt:lpstr>PowerPoint Presentation</vt:lpstr>
      <vt:lpstr>Equality of Resources </vt:lpstr>
      <vt:lpstr>Equality of Resources </vt:lpstr>
      <vt:lpstr>Dworkin (1981), “What is Equality? Part 2: Equality of Resources”</vt:lpstr>
      <vt:lpstr>Dworkin (1981), “What is Equality? Part 2: Equality of Resources”</vt:lpstr>
      <vt:lpstr>Dworkin (1981), “What is Equality? Part 2: Equality of Resources”</vt:lpstr>
      <vt:lpstr>Choice v circumstance?</vt:lpstr>
      <vt:lpstr>Choice v circumstance?</vt:lpstr>
      <vt:lpstr>Choice v circumstance?</vt:lpstr>
      <vt:lpstr>Choice v circumstance?</vt:lpstr>
      <vt:lpstr>Choice v circumstance?</vt:lpstr>
      <vt:lpstr>Cohen (1989), “On the Currency of Egalitarian Justice”</vt:lpstr>
      <vt:lpstr>Scheffler (2003), “What is Egalitarianism?”</vt:lpstr>
      <vt:lpstr>Anderson (1999), “What is the Point of Equality?”</vt:lpstr>
      <vt:lpstr>Anderson (1999), “What is the Point of Equality?”</vt:lpstr>
      <vt:lpstr>Anderson (1999), “What is the Point of Equality?”</vt:lpstr>
      <vt:lpstr>Anderson (1999), “What is the Point of Equality?”</vt:lpstr>
      <vt:lpstr>Anderson (1999), “What is the Point of Equality?”</vt:lpstr>
      <vt:lpstr>Anderson (1999), “What is the Point of Equality?”</vt:lpstr>
      <vt:lpstr>Anderson (1999), “What is the Point of Equality?”</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Egalitarianism</dc:title>
  <dc:creator>Robin Zheng</dc:creator>
  <cp:lastModifiedBy>Robin Zheng</cp:lastModifiedBy>
  <cp:revision>31</cp:revision>
  <dcterms:created xsi:type="dcterms:W3CDTF">2016-01-17T13:53:17Z</dcterms:created>
  <dcterms:modified xsi:type="dcterms:W3CDTF">2017-07-30T00:17:49Z</dcterms:modified>
</cp:coreProperties>
</file>